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7" r:id="rId5"/>
    <p:sldId id="311" r:id="rId6"/>
    <p:sldId id="258" r:id="rId7"/>
    <p:sldId id="263" r:id="rId8"/>
    <p:sldId id="277" r:id="rId9"/>
    <p:sldId id="282" r:id="rId10"/>
    <p:sldId id="290" r:id="rId11"/>
    <p:sldId id="303" r:id="rId12"/>
    <p:sldId id="271" r:id="rId13"/>
    <p:sldId id="278" r:id="rId14"/>
    <p:sldId id="280" r:id="rId15"/>
    <p:sldId id="284" r:id="rId16"/>
    <p:sldId id="272" r:id="rId17"/>
    <p:sldId id="291" r:id="rId18"/>
    <p:sldId id="285" r:id="rId19"/>
    <p:sldId id="298" r:id="rId20"/>
    <p:sldId id="301"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napToObjects="1" showGuides="1">
      <p:cViewPr>
        <p:scale>
          <a:sx n="75" d="100"/>
          <a:sy n="75" d="100"/>
        </p:scale>
        <p:origin x="1812" y="852"/>
      </p:cViewPr>
      <p:guideLst>
        <p:guide pos="3840"/>
        <p:guide orient="horz" pos="210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8730C5-3627-4922-B400-93B02160190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F25B0-40DD-4A63-B933-C4ACA630C46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E17615-3DFF-44EA-9E16-7AF52158A6D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E03665-0281-4901-B209-6CDE9C08AF6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3B2AF9-C62A-4341-B77F-BC07F04B41C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D6758C-859B-4FD5-B74A-572C44D8414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hdphoto" Target="../media/image12.wdp"/><Relationship Id="rId5" Type="http://schemas.openxmlformats.org/officeDocument/2006/relationships/image" Target="../media/image11.png"/><Relationship Id="rId4" Type="http://schemas.microsoft.com/office/2007/relationships/hdphoto" Target="../media/image10.wdp"/><Relationship Id="rId3" Type="http://schemas.openxmlformats.org/officeDocument/2006/relationships/image" Target="../media/image9.png"/><Relationship Id="rId2" Type="http://schemas.microsoft.com/office/2007/relationships/hdphoto" Target="../media/image8.wdp"/><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png"/><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
        <p:cNvGrpSpPr/>
        <p:nvPr/>
      </p:nvGrpSpPr>
      <p:grpSpPr>
        <a:xfrm>
          <a:off x="0" y="0"/>
          <a:ext cx="0" cy="0"/>
          <a:chOff x="0" y="0"/>
          <a:chExt cx="0" cy="0"/>
        </a:xfrm>
      </p:grpSpPr>
      <p:grpSp>
        <p:nvGrpSpPr>
          <p:cNvPr id="3" name="组合 2"/>
          <p:cNvGrpSpPr/>
          <p:nvPr/>
        </p:nvGrpSpPr>
        <p:grpSpPr>
          <a:xfrm>
            <a:off x="0" y="378281"/>
            <a:ext cx="12192000" cy="6109605"/>
            <a:chOff x="0" y="378281"/>
            <a:chExt cx="12192000" cy="6109605"/>
          </a:xfrm>
        </p:grpSpPr>
        <p:sp>
          <p:nvSpPr>
            <p:cNvPr id="4" name="矩形 3"/>
            <p:cNvSpPr/>
            <p:nvPr/>
          </p:nvSpPr>
          <p:spPr>
            <a:xfrm>
              <a:off x="355599" y="391886"/>
              <a:ext cx="11509829"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流程图: 手动输入 4"/>
            <p:cNvSpPr/>
            <p:nvPr/>
          </p:nvSpPr>
          <p:spPr>
            <a:xfrm rot="5400000">
              <a:off x="1175657" y="4397829"/>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流程图: 手动输入 5"/>
            <p:cNvSpPr/>
            <p:nvPr/>
          </p:nvSpPr>
          <p:spPr>
            <a:xfrm rot="16200000">
              <a:off x="10101943" y="-797376"/>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组合 1"/>
          <p:cNvGrpSpPr/>
          <p:nvPr/>
        </p:nvGrpSpPr>
        <p:grpSpPr>
          <a:xfrm>
            <a:off x="326572" y="3341916"/>
            <a:ext cx="11526156" cy="182336"/>
            <a:chOff x="326572" y="3341916"/>
            <a:chExt cx="11526156" cy="182336"/>
          </a:xfrm>
        </p:grpSpPr>
        <p:grpSp>
          <p:nvGrpSpPr>
            <p:cNvPr id="21" name="组合 20"/>
            <p:cNvGrpSpPr/>
            <p:nvPr/>
          </p:nvGrpSpPr>
          <p:grpSpPr>
            <a:xfrm>
              <a:off x="326572" y="3341916"/>
              <a:ext cx="1959428" cy="182336"/>
              <a:chOff x="326572" y="3341916"/>
              <a:chExt cx="1959428" cy="182336"/>
            </a:xfrm>
          </p:grpSpPr>
          <p:cxnSp>
            <p:nvCxnSpPr>
              <p:cNvPr id="8" name="直接连接符 7"/>
              <p:cNvCxnSpPr/>
              <p:nvPr/>
            </p:nvCxnSpPr>
            <p:spPr>
              <a:xfrm>
                <a:off x="326572" y="3433084"/>
                <a:ext cx="1758042"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103664"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2" name="组合 21"/>
            <p:cNvGrpSpPr/>
            <p:nvPr/>
          </p:nvGrpSpPr>
          <p:grpSpPr>
            <a:xfrm>
              <a:off x="9935027" y="3341916"/>
              <a:ext cx="1917701" cy="182336"/>
              <a:chOff x="9935027" y="3341916"/>
              <a:chExt cx="1917701" cy="182336"/>
            </a:xfrm>
          </p:grpSpPr>
          <p:cxnSp>
            <p:nvCxnSpPr>
              <p:cNvPr id="13" name="直接连接符 12"/>
              <p:cNvCxnSpPr/>
              <p:nvPr/>
            </p:nvCxnSpPr>
            <p:spPr>
              <a:xfrm flipH="1">
                <a:off x="10123714" y="3427186"/>
                <a:ext cx="1729014"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0800000">
                <a:off x="9935027"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15" name="矩形 14"/>
          <p:cNvSpPr/>
          <p:nvPr/>
        </p:nvSpPr>
        <p:spPr>
          <a:xfrm>
            <a:off x="2103755" y="2966085"/>
            <a:ext cx="7966075" cy="922020"/>
          </a:xfrm>
          <a:prstGeom prst="rect">
            <a:avLst/>
          </a:prstGeom>
          <a:effectLst>
            <a:outerShdw blurRad="63500" sx="102000" sy="102000" algn="ctr"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b="1" dirty="0">
                <a:solidFill>
                  <a:schemeClr val="tx2">
                    <a:lumMod val="75000"/>
                  </a:schemeClr>
                </a:solidFill>
                <a:cs typeface="+mn-ea"/>
                <a:sym typeface="+mn-lt"/>
              </a:rPr>
              <a:t>大学生创新创业教育教程</a:t>
            </a:r>
            <a:endParaRPr lang="en-US" altLang="zh-CN" sz="5400" b="1" spc="300" dirty="0">
              <a:solidFill>
                <a:schemeClr val="tx2">
                  <a:lumMod val="75000"/>
                </a:schemeClr>
              </a:solidFill>
              <a:cs typeface="+mn-ea"/>
              <a:sym typeface="+mn-lt"/>
            </a:endParaRPr>
          </a:p>
        </p:txBody>
      </p:sp>
      <p:sp>
        <p:nvSpPr>
          <p:cNvPr id="17" name="文本框 21"/>
          <p:cNvSpPr txBox="1"/>
          <p:nvPr/>
        </p:nvSpPr>
        <p:spPr>
          <a:xfrm>
            <a:off x="3682911" y="5055471"/>
            <a:ext cx="4806944"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solidFill>
                  <a:schemeClr val="tx2">
                    <a:lumMod val="75000"/>
                  </a:schemeClr>
                </a:solidFill>
                <a:cs typeface="+mn-ea"/>
                <a:sym typeface="+mn-lt"/>
              </a:rPr>
              <a:t>北京出版社</a:t>
            </a:r>
            <a:endParaRPr lang="zh-CN" altLang="en-US" sz="3200" dirty="0">
              <a:solidFill>
                <a:schemeClr val="tx2">
                  <a:lumMod val="75000"/>
                </a:schemeClr>
              </a:soli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一、创业精神概述</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8" name="矩形: 圆角 67"/>
          <p:cNvSpPr/>
          <p:nvPr/>
        </p:nvSpPr>
        <p:spPr>
          <a:xfrm>
            <a:off x="1090930" y="1461770"/>
            <a:ext cx="10046335" cy="2019300"/>
          </a:xfrm>
          <a:prstGeom prst="round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矩形 68"/>
          <p:cNvSpPr/>
          <p:nvPr/>
        </p:nvSpPr>
        <p:spPr>
          <a:xfrm>
            <a:off x="1307811" y="1461610"/>
            <a:ext cx="9622971" cy="1938020"/>
          </a:xfrm>
          <a:prstGeom prst="rect">
            <a:avLst/>
          </a:prstGeom>
        </p:spPr>
        <p:txBody>
          <a:bodyPr wrap="square">
            <a:spAutoFit/>
          </a:bodyPr>
          <a:lstStyle/>
          <a:p>
            <a:pPr algn="l">
              <a:lnSpc>
                <a:spcPct val="150000"/>
              </a:lnSpc>
            </a:pPr>
            <a:r>
              <a:rPr lang="zh-CN" altLang="en-US" sz="1600" b="0" i="0" dirty="0">
                <a:solidFill>
                  <a:schemeClr val="bg1"/>
                </a:solidFill>
                <a:effectLst/>
                <a:cs typeface="+mn-ea"/>
                <a:sym typeface="+mn-lt"/>
              </a:rPr>
              <a:t>（一）创业精神的含义</a:t>
            </a:r>
            <a:endParaRPr lang="zh-CN" altLang="en-US" sz="1600" b="0" i="0" dirty="0">
              <a:solidFill>
                <a:schemeClr val="bg1"/>
              </a:solidFill>
              <a:effectLst/>
              <a:cs typeface="+mn-ea"/>
              <a:sym typeface="+mn-lt"/>
            </a:endParaRPr>
          </a:p>
          <a:p>
            <a:pPr algn="l">
              <a:lnSpc>
                <a:spcPct val="150000"/>
              </a:lnSpc>
            </a:pPr>
            <a:r>
              <a:rPr lang="zh-CN" altLang="en-US" sz="1600" b="0" i="0" dirty="0">
                <a:solidFill>
                  <a:schemeClr val="bg1"/>
                </a:solidFill>
                <a:effectLst/>
                <a:cs typeface="+mn-ea"/>
                <a:sym typeface="+mn-lt"/>
              </a:rPr>
              <a:t>创业精神是指在创业者的主观世界中，那些具有开创性的思想、观念、个性、意志、作风和品质等。这个概念最早出现于 18 世纪，其含义一直在不断演化。很多人仅把它等同于创办个人工商企业。但大多数经济学家认为，创业精神的含义要广泛得多。国内外学者对创业精神从心理学的角度进行了深入的研究，对创业精神的理解可概括为以下几点。</a:t>
            </a:r>
            <a:endParaRPr lang="zh-CN" altLang="en-US" sz="1600" b="0" i="0" dirty="0">
              <a:solidFill>
                <a:schemeClr val="bg1"/>
              </a:solidFill>
              <a:effectLst/>
              <a:cs typeface="+mn-ea"/>
              <a:sym typeface="+mn-lt"/>
            </a:endParaRPr>
          </a:p>
        </p:txBody>
      </p:sp>
      <p:sp>
        <p:nvSpPr>
          <p:cNvPr id="71" name="矩形 70"/>
          <p:cNvSpPr/>
          <p:nvPr/>
        </p:nvSpPr>
        <p:spPr>
          <a:xfrm>
            <a:off x="1622425" y="4691380"/>
            <a:ext cx="2614295" cy="127127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defRPr/>
            </a:pPr>
            <a:r>
              <a:rPr lang="zh-CN" altLang="en-US" sz="1600" b="1" dirty="0">
                <a:solidFill>
                  <a:schemeClr val="tx2"/>
                </a:solidFill>
                <a:cs typeface="+mn-ea"/>
                <a:sym typeface="+mn-lt"/>
              </a:rPr>
              <a:t>第一，如果个体表现出创新、承担风险和主动进取的行为，那么他就具有创业精神。</a:t>
            </a:r>
            <a:endParaRPr lang="zh-CN" altLang="en-US" sz="1600" b="1" dirty="0">
              <a:solidFill>
                <a:schemeClr val="tx2"/>
              </a:solidFill>
              <a:cs typeface="+mn-ea"/>
              <a:sym typeface="+mn-lt"/>
            </a:endParaRPr>
          </a:p>
        </p:txBody>
      </p:sp>
      <p:sp>
        <p:nvSpPr>
          <p:cNvPr id="73" name="矩形 72"/>
          <p:cNvSpPr/>
          <p:nvPr/>
        </p:nvSpPr>
        <p:spPr>
          <a:xfrm>
            <a:off x="4454525" y="4691380"/>
            <a:ext cx="2868295" cy="127127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defRPr/>
            </a:pPr>
            <a:r>
              <a:rPr lang="zh-CN" altLang="en-US" sz="1600" b="1" dirty="0">
                <a:solidFill>
                  <a:schemeClr val="tx2"/>
                </a:solidFill>
                <a:cs typeface="+mn-ea"/>
                <a:sym typeface="+mn-lt"/>
              </a:rPr>
              <a:t>第二，创业精神是为了开发机会而集中独特资源创造新价值的过程，认为创业精神是通过创新创造租</a:t>
            </a:r>
            <a:r>
              <a:rPr lang="en-US" altLang="zh-CN" sz="1600" b="1" dirty="0">
                <a:solidFill>
                  <a:schemeClr val="tx2"/>
                </a:solidFill>
                <a:cs typeface="+mn-ea"/>
                <a:sym typeface="+mn-lt"/>
              </a:rPr>
              <a:t>.</a:t>
            </a:r>
            <a:endParaRPr lang="en-US" altLang="zh-CN" sz="1600" b="1" dirty="0">
              <a:solidFill>
                <a:schemeClr val="tx2"/>
              </a:solidFill>
              <a:cs typeface="+mn-ea"/>
              <a:sym typeface="+mn-lt"/>
            </a:endParaRPr>
          </a:p>
        </p:txBody>
      </p:sp>
      <p:sp>
        <p:nvSpPr>
          <p:cNvPr id="75" name="矩形 74"/>
          <p:cNvSpPr/>
          <p:nvPr/>
        </p:nvSpPr>
        <p:spPr>
          <a:xfrm>
            <a:off x="8528685" y="4691380"/>
            <a:ext cx="2781300" cy="127127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defRPr/>
            </a:pPr>
            <a:r>
              <a:rPr lang="zh-CN" altLang="en-US" sz="1600" b="1" dirty="0">
                <a:solidFill>
                  <a:schemeClr val="tx2"/>
                </a:solidFill>
                <a:cs typeface="+mn-ea"/>
                <a:sym typeface="+mn-lt"/>
              </a:rPr>
              <a:t>第三，创业精神也是创业家在个性方面所具有的独特特征，如机会捕捉能力、高成就动机、内在控制源等。</a:t>
            </a:r>
            <a:endParaRPr lang="zh-CN" altLang="en-US" sz="1600" b="1" dirty="0">
              <a:solidFill>
                <a:schemeClr val="tx2"/>
              </a:solidFill>
              <a:cs typeface="+mn-ea"/>
              <a:sym typeface="+mn-lt"/>
            </a:endParaRPr>
          </a:p>
        </p:txBody>
      </p:sp>
      <p:grpSp>
        <p:nvGrpSpPr>
          <p:cNvPr id="76" name="组合 75"/>
          <p:cNvGrpSpPr/>
          <p:nvPr/>
        </p:nvGrpSpPr>
        <p:grpSpPr>
          <a:xfrm>
            <a:off x="5783086" y="3957028"/>
            <a:ext cx="621705" cy="621705"/>
            <a:chOff x="5876164" y="3209164"/>
            <a:chExt cx="439673" cy="439673"/>
          </a:xfrm>
          <a:solidFill>
            <a:srgbClr val="006699"/>
          </a:solidFill>
        </p:grpSpPr>
        <p:sp>
          <p:nvSpPr>
            <p:cNvPr id="77" name="Oval 1316"/>
            <p:cNvSpPr>
              <a:spLocks noChangeArrowheads="1"/>
            </p:cNvSpPr>
            <p:nvPr/>
          </p:nvSpPr>
          <p:spPr bwMode="auto">
            <a:xfrm>
              <a:off x="5876164" y="3209164"/>
              <a:ext cx="439673" cy="439673"/>
            </a:xfrm>
            <a:prstGeom prst="ellipse">
              <a:avLst/>
            </a:prstGeom>
            <a:noFill/>
            <a:ln w="9525">
              <a:solidFill>
                <a:srgbClr val="006699"/>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lumMod val="65000"/>
                    <a:lumOff val="35000"/>
                  </a:schemeClr>
                </a:solidFill>
                <a:cs typeface="+mn-ea"/>
                <a:sym typeface="+mn-lt"/>
              </a:endParaRPr>
            </a:p>
          </p:txBody>
        </p:sp>
        <p:sp>
          <p:nvSpPr>
            <p:cNvPr id="78" name="Freeform 1317"/>
            <p:cNvSpPr/>
            <p:nvPr/>
          </p:nvSpPr>
          <p:spPr bwMode="auto">
            <a:xfrm>
              <a:off x="6196374" y="3326164"/>
              <a:ext cx="64042" cy="64042"/>
            </a:xfrm>
            <a:custGeom>
              <a:avLst/>
              <a:gdLst>
                <a:gd name="T0" fmla="*/ 14 w 52"/>
                <a:gd name="T1" fmla="*/ 19 h 52"/>
                <a:gd name="T2" fmla="*/ 12 w 52"/>
                <a:gd name="T3" fmla="*/ 0 h 52"/>
                <a:gd name="T4" fmla="*/ 29 w 52"/>
                <a:gd name="T5" fmla="*/ 9 h 52"/>
                <a:gd name="T6" fmla="*/ 45 w 52"/>
                <a:gd name="T7" fmla="*/ 2 h 52"/>
                <a:gd name="T8" fmla="*/ 40 w 52"/>
                <a:gd name="T9" fmla="*/ 19 h 52"/>
                <a:gd name="T10" fmla="*/ 52 w 52"/>
                <a:gd name="T11" fmla="*/ 33 h 52"/>
                <a:gd name="T12" fmla="*/ 36 w 52"/>
                <a:gd name="T13" fmla="*/ 35 h 52"/>
                <a:gd name="T14" fmla="*/ 26 w 52"/>
                <a:gd name="T15" fmla="*/ 52 h 52"/>
                <a:gd name="T16" fmla="*/ 19 w 52"/>
                <a:gd name="T17" fmla="*/ 35 h 52"/>
                <a:gd name="T18" fmla="*/ 0 w 52"/>
                <a:gd name="T19" fmla="*/ 31 h 52"/>
                <a:gd name="T20" fmla="*/ 14 w 52"/>
                <a:gd name="T21"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52">
                  <a:moveTo>
                    <a:pt x="14" y="19"/>
                  </a:moveTo>
                  <a:lnTo>
                    <a:pt x="12" y="0"/>
                  </a:lnTo>
                  <a:lnTo>
                    <a:pt x="29" y="9"/>
                  </a:lnTo>
                  <a:lnTo>
                    <a:pt x="45" y="2"/>
                  </a:lnTo>
                  <a:lnTo>
                    <a:pt x="40" y="19"/>
                  </a:lnTo>
                  <a:lnTo>
                    <a:pt x="52" y="33"/>
                  </a:lnTo>
                  <a:lnTo>
                    <a:pt x="36" y="35"/>
                  </a:lnTo>
                  <a:lnTo>
                    <a:pt x="26" y="52"/>
                  </a:lnTo>
                  <a:lnTo>
                    <a:pt x="19" y="35"/>
                  </a:lnTo>
                  <a:lnTo>
                    <a:pt x="0" y="31"/>
                  </a:lnTo>
                  <a:lnTo>
                    <a:pt x="14"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79" name="Freeform 1318"/>
            <p:cNvSpPr/>
            <p:nvPr/>
          </p:nvSpPr>
          <p:spPr bwMode="auto">
            <a:xfrm>
              <a:off x="6232090" y="3454248"/>
              <a:ext cx="17242" cy="19705"/>
            </a:xfrm>
            <a:custGeom>
              <a:avLst/>
              <a:gdLst>
                <a:gd name="T0" fmla="*/ 14 w 14"/>
                <a:gd name="T1" fmla="*/ 14 h 16"/>
                <a:gd name="T2" fmla="*/ 9 w 14"/>
                <a:gd name="T3" fmla="*/ 12 h 16"/>
                <a:gd name="T4" fmla="*/ 4 w 14"/>
                <a:gd name="T5" fmla="*/ 16 h 16"/>
                <a:gd name="T6" fmla="*/ 4 w 14"/>
                <a:gd name="T7" fmla="*/ 12 h 16"/>
                <a:gd name="T8" fmla="*/ 0 w 14"/>
                <a:gd name="T9" fmla="*/ 9 h 16"/>
                <a:gd name="T10" fmla="*/ 4 w 14"/>
                <a:gd name="T11" fmla="*/ 7 h 16"/>
                <a:gd name="T12" fmla="*/ 4 w 14"/>
                <a:gd name="T13" fmla="*/ 0 h 16"/>
                <a:gd name="T14" fmla="*/ 9 w 14"/>
                <a:gd name="T15" fmla="*/ 5 h 16"/>
                <a:gd name="T16" fmla="*/ 14 w 14"/>
                <a:gd name="T17" fmla="*/ 5 h 16"/>
                <a:gd name="T18" fmla="*/ 11 w 14"/>
                <a:gd name="T19" fmla="*/ 9 h 16"/>
                <a:gd name="T20" fmla="*/ 14 w 14"/>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6">
                  <a:moveTo>
                    <a:pt x="14" y="14"/>
                  </a:moveTo>
                  <a:lnTo>
                    <a:pt x="9" y="12"/>
                  </a:lnTo>
                  <a:lnTo>
                    <a:pt x="4" y="16"/>
                  </a:lnTo>
                  <a:lnTo>
                    <a:pt x="4" y="12"/>
                  </a:lnTo>
                  <a:lnTo>
                    <a:pt x="0" y="9"/>
                  </a:lnTo>
                  <a:lnTo>
                    <a:pt x="4" y="7"/>
                  </a:lnTo>
                  <a:lnTo>
                    <a:pt x="4" y="0"/>
                  </a:lnTo>
                  <a:lnTo>
                    <a:pt x="9" y="5"/>
                  </a:lnTo>
                  <a:lnTo>
                    <a:pt x="14" y="5"/>
                  </a:lnTo>
                  <a:lnTo>
                    <a:pt x="11" y="9"/>
                  </a:ln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0" name="Freeform 1319"/>
            <p:cNvSpPr/>
            <p:nvPr/>
          </p:nvSpPr>
          <p:spPr bwMode="auto">
            <a:xfrm>
              <a:off x="6234554" y="3396364"/>
              <a:ext cx="43106" cy="40642"/>
            </a:xfrm>
            <a:custGeom>
              <a:avLst/>
              <a:gdLst>
                <a:gd name="T0" fmla="*/ 7 w 35"/>
                <a:gd name="T1" fmla="*/ 19 h 33"/>
                <a:gd name="T2" fmla="*/ 0 w 35"/>
                <a:gd name="T3" fmla="*/ 9 h 33"/>
                <a:gd name="T4" fmla="*/ 12 w 35"/>
                <a:gd name="T5" fmla="*/ 9 h 33"/>
                <a:gd name="T6" fmla="*/ 19 w 35"/>
                <a:gd name="T7" fmla="*/ 0 h 33"/>
                <a:gd name="T8" fmla="*/ 24 w 35"/>
                <a:gd name="T9" fmla="*/ 11 h 33"/>
                <a:gd name="T10" fmla="*/ 35 w 35"/>
                <a:gd name="T11" fmla="*/ 14 h 33"/>
                <a:gd name="T12" fmla="*/ 24 w 35"/>
                <a:gd name="T13" fmla="*/ 21 h 33"/>
                <a:gd name="T14" fmla="*/ 24 w 35"/>
                <a:gd name="T15" fmla="*/ 33 h 33"/>
                <a:gd name="T16" fmla="*/ 14 w 35"/>
                <a:gd name="T17" fmla="*/ 26 h 33"/>
                <a:gd name="T18" fmla="*/ 2 w 35"/>
                <a:gd name="T19" fmla="*/ 30 h 33"/>
                <a:gd name="T20" fmla="*/ 7 w 35"/>
                <a:gd name="T21"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3">
                  <a:moveTo>
                    <a:pt x="7" y="19"/>
                  </a:moveTo>
                  <a:lnTo>
                    <a:pt x="0" y="9"/>
                  </a:lnTo>
                  <a:lnTo>
                    <a:pt x="12" y="9"/>
                  </a:lnTo>
                  <a:lnTo>
                    <a:pt x="19" y="0"/>
                  </a:lnTo>
                  <a:lnTo>
                    <a:pt x="24" y="11"/>
                  </a:lnTo>
                  <a:lnTo>
                    <a:pt x="35" y="14"/>
                  </a:lnTo>
                  <a:lnTo>
                    <a:pt x="24" y="21"/>
                  </a:lnTo>
                  <a:lnTo>
                    <a:pt x="24" y="33"/>
                  </a:lnTo>
                  <a:lnTo>
                    <a:pt x="14" y="26"/>
                  </a:lnTo>
                  <a:lnTo>
                    <a:pt x="2" y="30"/>
                  </a:lnTo>
                  <a:lnTo>
                    <a:pt x="7"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1" name="Freeform 1320"/>
            <p:cNvSpPr/>
            <p:nvPr/>
          </p:nvSpPr>
          <p:spPr bwMode="auto">
            <a:xfrm>
              <a:off x="6196374" y="3480111"/>
              <a:ext cx="14779" cy="14779"/>
            </a:xfrm>
            <a:custGeom>
              <a:avLst/>
              <a:gdLst>
                <a:gd name="T0" fmla="*/ 5 w 12"/>
                <a:gd name="T1" fmla="*/ 7 h 12"/>
                <a:gd name="T2" fmla="*/ 0 w 12"/>
                <a:gd name="T3" fmla="*/ 5 h 12"/>
                <a:gd name="T4" fmla="*/ 5 w 12"/>
                <a:gd name="T5" fmla="*/ 5 h 12"/>
                <a:gd name="T6" fmla="*/ 7 w 12"/>
                <a:gd name="T7" fmla="*/ 0 h 12"/>
                <a:gd name="T8" fmla="*/ 10 w 12"/>
                <a:gd name="T9" fmla="*/ 5 h 12"/>
                <a:gd name="T10" fmla="*/ 12 w 12"/>
                <a:gd name="T11" fmla="*/ 5 h 12"/>
                <a:gd name="T12" fmla="*/ 10 w 12"/>
                <a:gd name="T13" fmla="*/ 7 h 12"/>
                <a:gd name="T14" fmla="*/ 12 w 12"/>
                <a:gd name="T15" fmla="*/ 12 h 12"/>
                <a:gd name="T16" fmla="*/ 7 w 12"/>
                <a:gd name="T17" fmla="*/ 10 h 12"/>
                <a:gd name="T18" fmla="*/ 3 w 12"/>
                <a:gd name="T19" fmla="*/ 12 h 12"/>
                <a:gd name="T20" fmla="*/ 5 w 12"/>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5" y="7"/>
                  </a:moveTo>
                  <a:lnTo>
                    <a:pt x="0" y="5"/>
                  </a:lnTo>
                  <a:lnTo>
                    <a:pt x="5" y="5"/>
                  </a:lnTo>
                  <a:lnTo>
                    <a:pt x="7" y="0"/>
                  </a:lnTo>
                  <a:lnTo>
                    <a:pt x="10" y="5"/>
                  </a:lnTo>
                  <a:lnTo>
                    <a:pt x="12" y="5"/>
                  </a:lnTo>
                  <a:lnTo>
                    <a:pt x="10" y="7"/>
                  </a:lnTo>
                  <a:lnTo>
                    <a:pt x="12" y="12"/>
                  </a:lnTo>
                  <a:lnTo>
                    <a:pt x="7" y="10"/>
                  </a:lnTo>
                  <a:lnTo>
                    <a:pt x="3" y="12"/>
                  </a:lnTo>
                  <a:lnTo>
                    <a:pt x="5"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2" name="Freeform 1321"/>
            <p:cNvSpPr/>
            <p:nvPr/>
          </p:nvSpPr>
          <p:spPr bwMode="auto">
            <a:xfrm>
              <a:off x="6147111" y="3285522"/>
              <a:ext cx="55421" cy="51726"/>
            </a:xfrm>
            <a:custGeom>
              <a:avLst/>
              <a:gdLst>
                <a:gd name="T0" fmla="*/ 17 w 45"/>
                <a:gd name="T1" fmla="*/ 12 h 42"/>
                <a:gd name="T2" fmla="*/ 26 w 45"/>
                <a:gd name="T3" fmla="*/ 0 h 42"/>
                <a:gd name="T4" fmla="*/ 31 w 45"/>
                <a:gd name="T5" fmla="*/ 14 h 42"/>
                <a:gd name="T6" fmla="*/ 45 w 45"/>
                <a:gd name="T7" fmla="*/ 19 h 42"/>
                <a:gd name="T8" fmla="*/ 33 w 45"/>
                <a:gd name="T9" fmla="*/ 28 h 42"/>
                <a:gd name="T10" fmla="*/ 35 w 45"/>
                <a:gd name="T11" fmla="*/ 42 h 42"/>
                <a:gd name="T12" fmla="*/ 21 w 45"/>
                <a:gd name="T13" fmla="*/ 35 h 42"/>
                <a:gd name="T14" fmla="*/ 7 w 45"/>
                <a:gd name="T15" fmla="*/ 40 h 42"/>
                <a:gd name="T16" fmla="*/ 12 w 45"/>
                <a:gd name="T17" fmla="*/ 26 h 42"/>
                <a:gd name="T18" fmla="*/ 0 w 45"/>
                <a:gd name="T19" fmla="*/ 14 h 42"/>
                <a:gd name="T20" fmla="*/ 17 w 45"/>
                <a:gd name="T21"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2">
                  <a:moveTo>
                    <a:pt x="17" y="12"/>
                  </a:moveTo>
                  <a:lnTo>
                    <a:pt x="26" y="0"/>
                  </a:lnTo>
                  <a:lnTo>
                    <a:pt x="31" y="14"/>
                  </a:lnTo>
                  <a:lnTo>
                    <a:pt x="45" y="19"/>
                  </a:lnTo>
                  <a:lnTo>
                    <a:pt x="33" y="28"/>
                  </a:lnTo>
                  <a:lnTo>
                    <a:pt x="35" y="42"/>
                  </a:lnTo>
                  <a:lnTo>
                    <a:pt x="21" y="35"/>
                  </a:lnTo>
                  <a:lnTo>
                    <a:pt x="7" y="40"/>
                  </a:lnTo>
                  <a:lnTo>
                    <a:pt x="12" y="26"/>
                  </a:lnTo>
                  <a:lnTo>
                    <a:pt x="0" y="14"/>
                  </a:lnTo>
                  <a:lnTo>
                    <a:pt x="17"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3" name="Freeform 1322"/>
            <p:cNvSpPr/>
            <p:nvPr/>
          </p:nvSpPr>
          <p:spPr bwMode="auto">
            <a:xfrm>
              <a:off x="6091691" y="3313849"/>
              <a:ext cx="44337" cy="44337"/>
            </a:xfrm>
            <a:custGeom>
              <a:avLst/>
              <a:gdLst>
                <a:gd name="T0" fmla="*/ 33 w 36"/>
                <a:gd name="T1" fmla="*/ 5 h 36"/>
                <a:gd name="T2" fmla="*/ 28 w 36"/>
                <a:gd name="T3" fmla="*/ 17 h 36"/>
                <a:gd name="T4" fmla="*/ 36 w 36"/>
                <a:gd name="T5" fmla="*/ 29 h 36"/>
                <a:gd name="T6" fmla="*/ 21 w 36"/>
                <a:gd name="T7" fmla="*/ 26 h 36"/>
                <a:gd name="T8" fmla="*/ 14 w 36"/>
                <a:gd name="T9" fmla="*/ 36 h 36"/>
                <a:gd name="T10" fmla="*/ 12 w 36"/>
                <a:gd name="T11" fmla="*/ 24 h 36"/>
                <a:gd name="T12" fmla="*/ 0 w 36"/>
                <a:gd name="T13" fmla="*/ 19 h 36"/>
                <a:gd name="T14" fmla="*/ 12 w 36"/>
                <a:gd name="T15" fmla="*/ 12 h 36"/>
                <a:gd name="T16" fmla="*/ 12 w 36"/>
                <a:gd name="T17" fmla="*/ 0 h 36"/>
                <a:gd name="T18" fmla="*/ 21 w 36"/>
                <a:gd name="T19" fmla="*/ 10 h 36"/>
                <a:gd name="T20" fmla="*/ 33 w 36"/>
                <a:gd name="T21"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6">
                  <a:moveTo>
                    <a:pt x="33" y="5"/>
                  </a:moveTo>
                  <a:lnTo>
                    <a:pt x="28" y="17"/>
                  </a:lnTo>
                  <a:lnTo>
                    <a:pt x="36" y="29"/>
                  </a:lnTo>
                  <a:lnTo>
                    <a:pt x="21" y="26"/>
                  </a:lnTo>
                  <a:lnTo>
                    <a:pt x="14" y="36"/>
                  </a:lnTo>
                  <a:lnTo>
                    <a:pt x="12" y="24"/>
                  </a:lnTo>
                  <a:lnTo>
                    <a:pt x="0" y="19"/>
                  </a:lnTo>
                  <a:lnTo>
                    <a:pt x="12" y="12"/>
                  </a:lnTo>
                  <a:lnTo>
                    <a:pt x="12" y="0"/>
                  </a:lnTo>
                  <a:lnTo>
                    <a:pt x="21" y="10"/>
                  </a:lnTo>
                  <a:lnTo>
                    <a:pt x="3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4" name="Freeform 1323"/>
            <p:cNvSpPr/>
            <p:nvPr/>
          </p:nvSpPr>
          <p:spPr bwMode="auto">
            <a:xfrm>
              <a:off x="6083069" y="3369269"/>
              <a:ext cx="17242" cy="20937"/>
            </a:xfrm>
            <a:custGeom>
              <a:avLst/>
              <a:gdLst>
                <a:gd name="T0" fmla="*/ 9 w 14"/>
                <a:gd name="T1" fmla="*/ 12 h 17"/>
                <a:gd name="T2" fmla="*/ 7 w 14"/>
                <a:gd name="T3" fmla="*/ 17 h 17"/>
                <a:gd name="T4" fmla="*/ 5 w 14"/>
                <a:gd name="T5" fmla="*/ 10 h 17"/>
                <a:gd name="T6" fmla="*/ 0 w 14"/>
                <a:gd name="T7" fmla="*/ 10 h 17"/>
                <a:gd name="T8" fmla="*/ 5 w 14"/>
                <a:gd name="T9" fmla="*/ 5 h 17"/>
                <a:gd name="T10" fmla="*/ 5 w 14"/>
                <a:gd name="T11" fmla="*/ 0 h 17"/>
                <a:gd name="T12" fmla="*/ 9 w 14"/>
                <a:gd name="T13" fmla="*/ 5 h 17"/>
                <a:gd name="T14" fmla="*/ 14 w 14"/>
                <a:gd name="T15" fmla="*/ 3 h 17"/>
                <a:gd name="T16" fmla="*/ 12 w 14"/>
                <a:gd name="T17" fmla="*/ 7 h 17"/>
                <a:gd name="T18" fmla="*/ 14 w 14"/>
                <a:gd name="T19" fmla="*/ 12 h 17"/>
                <a:gd name="T20" fmla="*/ 9 w 14"/>
                <a:gd name="T21"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7">
                  <a:moveTo>
                    <a:pt x="9" y="12"/>
                  </a:moveTo>
                  <a:lnTo>
                    <a:pt x="7" y="17"/>
                  </a:lnTo>
                  <a:lnTo>
                    <a:pt x="5" y="10"/>
                  </a:lnTo>
                  <a:lnTo>
                    <a:pt x="0" y="10"/>
                  </a:lnTo>
                  <a:lnTo>
                    <a:pt x="5" y="5"/>
                  </a:lnTo>
                  <a:lnTo>
                    <a:pt x="5" y="0"/>
                  </a:lnTo>
                  <a:lnTo>
                    <a:pt x="9" y="5"/>
                  </a:lnTo>
                  <a:lnTo>
                    <a:pt x="14" y="3"/>
                  </a:lnTo>
                  <a:lnTo>
                    <a:pt x="12" y="7"/>
                  </a:lnTo>
                  <a:lnTo>
                    <a:pt x="14" y="12"/>
                  </a:lnTo>
                  <a:lnTo>
                    <a:pt x="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5" name="Freeform 1324"/>
            <p:cNvSpPr/>
            <p:nvPr/>
          </p:nvSpPr>
          <p:spPr bwMode="auto">
            <a:xfrm>
              <a:off x="6001785" y="3488733"/>
              <a:ext cx="142863" cy="91137"/>
            </a:xfrm>
            <a:custGeom>
              <a:avLst/>
              <a:gdLst>
                <a:gd name="T0" fmla="*/ 49 w 49"/>
                <a:gd name="T1" fmla="*/ 18 h 31"/>
                <a:gd name="T2" fmla="*/ 36 w 49"/>
                <a:gd name="T3" fmla="*/ 31 h 31"/>
                <a:gd name="T4" fmla="*/ 13 w 49"/>
                <a:gd name="T5" fmla="*/ 31 h 31"/>
                <a:gd name="T6" fmla="*/ 0 w 49"/>
                <a:gd name="T7" fmla="*/ 18 h 31"/>
                <a:gd name="T8" fmla="*/ 0 w 49"/>
                <a:gd name="T9" fmla="*/ 0 h 31"/>
                <a:gd name="T10" fmla="*/ 25 w 49"/>
                <a:gd name="T11" fmla="*/ 1 h 31"/>
                <a:gd name="T12" fmla="*/ 49 w 49"/>
                <a:gd name="T13" fmla="*/ 0 h 31"/>
                <a:gd name="T14" fmla="*/ 49 w 49"/>
                <a:gd name="T15" fmla="*/ 18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1">
                  <a:moveTo>
                    <a:pt x="49" y="18"/>
                  </a:moveTo>
                  <a:cubicBezTo>
                    <a:pt x="49" y="25"/>
                    <a:pt x="43" y="31"/>
                    <a:pt x="36" y="31"/>
                  </a:cubicBezTo>
                  <a:cubicBezTo>
                    <a:pt x="13" y="31"/>
                    <a:pt x="13" y="31"/>
                    <a:pt x="13" y="31"/>
                  </a:cubicBezTo>
                  <a:cubicBezTo>
                    <a:pt x="6" y="31"/>
                    <a:pt x="0" y="25"/>
                    <a:pt x="0" y="18"/>
                  </a:cubicBezTo>
                  <a:cubicBezTo>
                    <a:pt x="0" y="0"/>
                    <a:pt x="0" y="0"/>
                    <a:pt x="0" y="0"/>
                  </a:cubicBezTo>
                  <a:cubicBezTo>
                    <a:pt x="8" y="1"/>
                    <a:pt x="16" y="1"/>
                    <a:pt x="25" y="1"/>
                  </a:cubicBezTo>
                  <a:cubicBezTo>
                    <a:pt x="33" y="1"/>
                    <a:pt x="41" y="1"/>
                    <a:pt x="49" y="0"/>
                  </a:cubicBezTo>
                  <a:lnTo>
                    <a:pt x="4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6" name="Freeform 1325"/>
            <p:cNvSpPr>
              <a:spLocks noEditPoints="1"/>
            </p:cNvSpPr>
            <p:nvPr/>
          </p:nvSpPr>
          <p:spPr bwMode="auto">
            <a:xfrm>
              <a:off x="5916807" y="3409912"/>
              <a:ext cx="311589" cy="73895"/>
            </a:xfrm>
            <a:custGeom>
              <a:avLst/>
              <a:gdLst>
                <a:gd name="T0" fmla="*/ 82 w 107"/>
                <a:gd name="T1" fmla="*/ 12 h 25"/>
                <a:gd name="T2" fmla="*/ 54 w 107"/>
                <a:gd name="T3" fmla="*/ 5 h 25"/>
                <a:gd name="T4" fmla="*/ 25 w 107"/>
                <a:gd name="T5" fmla="*/ 12 h 25"/>
                <a:gd name="T6" fmla="*/ 54 w 107"/>
                <a:gd name="T7" fmla="*/ 19 h 25"/>
                <a:gd name="T8" fmla="*/ 82 w 107"/>
                <a:gd name="T9" fmla="*/ 12 h 25"/>
                <a:gd name="T10" fmla="*/ 54 w 107"/>
                <a:gd name="T11" fmla="*/ 0 h 25"/>
                <a:gd name="T12" fmla="*/ 107 w 107"/>
                <a:gd name="T13" fmla="*/ 12 h 25"/>
                <a:gd name="T14" fmla="*/ 54 w 107"/>
                <a:gd name="T15" fmla="*/ 25 h 25"/>
                <a:gd name="T16" fmla="*/ 0 w 107"/>
                <a:gd name="T17" fmla="*/ 12 h 25"/>
                <a:gd name="T18" fmla="*/ 54 w 10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25">
                  <a:moveTo>
                    <a:pt x="82" y="12"/>
                  </a:moveTo>
                  <a:cubicBezTo>
                    <a:pt x="82" y="8"/>
                    <a:pt x="70" y="5"/>
                    <a:pt x="54" y="5"/>
                  </a:cubicBezTo>
                  <a:cubicBezTo>
                    <a:pt x="38" y="5"/>
                    <a:pt x="25" y="8"/>
                    <a:pt x="25" y="12"/>
                  </a:cubicBezTo>
                  <a:cubicBezTo>
                    <a:pt x="25" y="16"/>
                    <a:pt x="38" y="19"/>
                    <a:pt x="54" y="19"/>
                  </a:cubicBezTo>
                  <a:cubicBezTo>
                    <a:pt x="70" y="19"/>
                    <a:pt x="82" y="16"/>
                    <a:pt x="82" y="12"/>
                  </a:cubicBezTo>
                  <a:close/>
                  <a:moveTo>
                    <a:pt x="54" y="0"/>
                  </a:moveTo>
                  <a:cubicBezTo>
                    <a:pt x="83" y="0"/>
                    <a:pt x="107" y="5"/>
                    <a:pt x="107" y="12"/>
                  </a:cubicBezTo>
                  <a:cubicBezTo>
                    <a:pt x="107" y="19"/>
                    <a:pt x="83" y="25"/>
                    <a:pt x="54" y="25"/>
                  </a:cubicBezTo>
                  <a:cubicBezTo>
                    <a:pt x="24" y="25"/>
                    <a:pt x="0" y="19"/>
                    <a:pt x="0" y="12"/>
                  </a:cubicBezTo>
                  <a:cubicBezTo>
                    <a:pt x="0" y="5"/>
                    <a:pt x="2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grpSp>
        <p:nvGrpSpPr>
          <p:cNvPr id="87" name="组合 86"/>
          <p:cNvGrpSpPr/>
          <p:nvPr/>
        </p:nvGrpSpPr>
        <p:grpSpPr>
          <a:xfrm>
            <a:off x="9478845" y="3957028"/>
            <a:ext cx="621705" cy="621705"/>
            <a:chOff x="5876164" y="3209164"/>
            <a:chExt cx="439673" cy="439673"/>
          </a:xfrm>
          <a:solidFill>
            <a:srgbClr val="006699"/>
          </a:solidFill>
        </p:grpSpPr>
        <p:sp>
          <p:nvSpPr>
            <p:cNvPr id="88" name="Oval 1179"/>
            <p:cNvSpPr>
              <a:spLocks noChangeArrowheads="1"/>
            </p:cNvSpPr>
            <p:nvPr/>
          </p:nvSpPr>
          <p:spPr bwMode="auto">
            <a:xfrm>
              <a:off x="5876164" y="3209164"/>
              <a:ext cx="439673" cy="439673"/>
            </a:xfrm>
            <a:prstGeom prst="ellipse">
              <a:avLst/>
            </a:prstGeom>
            <a:noFill/>
            <a:ln w="9525">
              <a:solidFill>
                <a:srgbClr val="006699"/>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9" name="Freeform 1180"/>
            <p:cNvSpPr/>
            <p:nvPr/>
          </p:nvSpPr>
          <p:spPr bwMode="auto">
            <a:xfrm>
              <a:off x="6134795" y="3439469"/>
              <a:ext cx="46800" cy="61579"/>
            </a:xfrm>
            <a:custGeom>
              <a:avLst/>
              <a:gdLst>
                <a:gd name="T0" fmla="*/ 9 w 16"/>
                <a:gd name="T1" fmla="*/ 16 h 21"/>
                <a:gd name="T2" fmla="*/ 0 w 16"/>
                <a:gd name="T3" fmla="*/ 17 h 21"/>
                <a:gd name="T4" fmla="*/ 2 w 16"/>
                <a:gd name="T5" fmla="*/ 12 h 21"/>
                <a:gd name="T6" fmla="*/ 6 w 16"/>
                <a:gd name="T7" fmla="*/ 7 h 21"/>
                <a:gd name="T8" fmla="*/ 4 w 16"/>
                <a:gd name="T9" fmla="*/ 5 h 21"/>
                <a:gd name="T10" fmla="*/ 10 w 16"/>
                <a:gd name="T11" fmla="*/ 0 h 21"/>
                <a:gd name="T12" fmla="*/ 16 w 16"/>
                <a:gd name="T13" fmla="*/ 2 h 21"/>
                <a:gd name="T14" fmla="*/ 14 w 16"/>
                <a:gd name="T15" fmla="*/ 8 h 21"/>
                <a:gd name="T16" fmla="*/ 9 w 16"/>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1">
                  <a:moveTo>
                    <a:pt x="9" y="16"/>
                  </a:moveTo>
                  <a:cubicBezTo>
                    <a:pt x="7" y="21"/>
                    <a:pt x="0" y="17"/>
                    <a:pt x="0" y="17"/>
                  </a:cubicBezTo>
                  <a:cubicBezTo>
                    <a:pt x="2" y="12"/>
                    <a:pt x="2" y="12"/>
                    <a:pt x="2" y="12"/>
                  </a:cubicBezTo>
                  <a:cubicBezTo>
                    <a:pt x="6" y="7"/>
                    <a:pt x="6" y="7"/>
                    <a:pt x="6" y="7"/>
                  </a:cubicBezTo>
                  <a:cubicBezTo>
                    <a:pt x="4" y="5"/>
                    <a:pt x="4" y="5"/>
                    <a:pt x="4" y="5"/>
                  </a:cubicBezTo>
                  <a:cubicBezTo>
                    <a:pt x="10" y="0"/>
                    <a:pt x="10" y="0"/>
                    <a:pt x="10" y="0"/>
                  </a:cubicBezTo>
                  <a:cubicBezTo>
                    <a:pt x="16" y="2"/>
                    <a:pt x="16" y="2"/>
                    <a:pt x="16" y="2"/>
                  </a:cubicBezTo>
                  <a:cubicBezTo>
                    <a:pt x="16" y="2"/>
                    <a:pt x="16" y="8"/>
                    <a:pt x="14" y="8"/>
                  </a:cubicBezTo>
                  <a:cubicBezTo>
                    <a:pt x="12" y="8"/>
                    <a:pt x="9" y="16"/>
                    <a:pt x="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0" name="Freeform 1181"/>
            <p:cNvSpPr/>
            <p:nvPr/>
          </p:nvSpPr>
          <p:spPr bwMode="auto">
            <a:xfrm>
              <a:off x="6123711" y="3305227"/>
              <a:ext cx="128084" cy="251242"/>
            </a:xfrm>
            <a:custGeom>
              <a:avLst/>
              <a:gdLst>
                <a:gd name="T0" fmla="*/ 8 w 44"/>
                <a:gd name="T1" fmla="*/ 19 h 86"/>
                <a:gd name="T2" fmla="*/ 1 w 44"/>
                <a:gd name="T3" fmla="*/ 0 h 86"/>
                <a:gd name="T4" fmla="*/ 44 w 44"/>
                <a:gd name="T5" fmla="*/ 43 h 86"/>
                <a:gd name="T6" fmla="*/ 1 w 44"/>
                <a:gd name="T7" fmla="*/ 86 h 86"/>
                <a:gd name="T8" fmla="*/ 11 w 44"/>
                <a:gd name="T9" fmla="*/ 74 h 86"/>
                <a:gd name="T10" fmla="*/ 15 w 44"/>
                <a:gd name="T11" fmla="*/ 74 h 86"/>
                <a:gd name="T12" fmla="*/ 25 w 44"/>
                <a:gd name="T13" fmla="*/ 74 h 86"/>
                <a:gd name="T14" fmla="*/ 32 w 44"/>
                <a:gd name="T15" fmla="*/ 66 h 86"/>
                <a:gd name="T16" fmla="*/ 35 w 44"/>
                <a:gd name="T17" fmla="*/ 55 h 86"/>
                <a:gd name="T18" fmla="*/ 29 w 44"/>
                <a:gd name="T19" fmla="*/ 41 h 86"/>
                <a:gd name="T20" fmla="*/ 9 w 44"/>
                <a:gd name="T21" fmla="*/ 39 h 86"/>
                <a:gd name="T22" fmla="*/ 6 w 44"/>
                <a:gd name="T23" fmla="*/ 27 h 86"/>
                <a:gd name="T24" fmla="*/ 16 w 44"/>
                <a:gd name="T25" fmla="*/ 19 h 86"/>
                <a:gd name="T26" fmla="*/ 8 w 44"/>
                <a:gd name="T27" fmla="*/ 1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86">
                  <a:moveTo>
                    <a:pt x="8" y="19"/>
                  </a:moveTo>
                  <a:cubicBezTo>
                    <a:pt x="6" y="20"/>
                    <a:pt x="1" y="0"/>
                    <a:pt x="1" y="0"/>
                  </a:cubicBezTo>
                  <a:cubicBezTo>
                    <a:pt x="25" y="0"/>
                    <a:pt x="44" y="19"/>
                    <a:pt x="44" y="43"/>
                  </a:cubicBezTo>
                  <a:cubicBezTo>
                    <a:pt x="44" y="66"/>
                    <a:pt x="25" y="86"/>
                    <a:pt x="1" y="86"/>
                  </a:cubicBezTo>
                  <a:cubicBezTo>
                    <a:pt x="1" y="86"/>
                    <a:pt x="6" y="78"/>
                    <a:pt x="11" y="74"/>
                  </a:cubicBezTo>
                  <a:cubicBezTo>
                    <a:pt x="15" y="71"/>
                    <a:pt x="15" y="74"/>
                    <a:pt x="15" y="74"/>
                  </a:cubicBezTo>
                  <a:cubicBezTo>
                    <a:pt x="25" y="74"/>
                    <a:pt x="25" y="74"/>
                    <a:pt x="25" y="74"/>
                  </a:cubicBezTo>
                  <a:cubicBezTo>
                    <a:pt x="25" y="74"/>
                    <a:pt x="31" y="69"/>
                    <a:pt x="32" y="66"/>
                  </a:cubicBezTo>
                  <a:cubicBezTo>
                    <a:pt x="32" y="63"/>
                    <a:pt x="33" y="58"/>
                    <a:pt x="35" y="55"/>
                  </a:cubicBezTo>
                  <a:cubicBezTo>
                    <a:pt x="37" y="51"/>
                    <a:pt x="29" y="47"/>
                    <a:pt x="29" y="41"/>
                  </a:cubicBezTo>
                  <a:cubicBezTo>
                    <a:pt x="29" y="35"/>
                    <a:pt x="14" y="37"/>
                    <a:pt x="9" y="39"/>
                  </a:cubicBezTo>
                  <a:cubicBezTo>
                    <a:pt x="4" y="40"/>
                    <a:pt x="0" y="24"/>
                    <a:pt x="6" y="27"/>
                  </a:cubicBezTo>
                  <a:cubicBezTo>
                    <a:pt x="13" y="30"/>
                    <a:pt x="15" y="26"/>
                    <a:pt x="16" y="19"/>
                  </a:cubicBezTo>
                  <a:cubicBezTo>
                    <a:pt x="17" y="13"/>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1" name="Freeform 1182"/>
            <p:cNvSpPr>
              <a:spLocks noEditPoints="1"/>
            </p:cNvSpPr>
            <p:nvPr/>
          </p:nvSpPr>
          <p:spPr bwMode="auto">
            <a:xfrm>
              <a:off x="5942669" y="3279364"/>
              <a:ext cx="174884" cy="299273"/>
            </a:xfrm>
            <a:custGeom>
              <a:avLst/>
              <a:gdLst>
                <a:gd name="T0" fmla="*/ 25 w 60"/>
                <a:gd name="T1" fmla="*/ 30 h 103"/>
                <a:gd name="T2" fmla="*/ 5 w 60"/>
                <a:gd name="T3" fmla="*/ 52 h 103"/>
                <a:gd name="T4" fmla="*/ 25 w 60"/>
                <a:gd name="T5" fmla="*/ 74 h 103"/>
                <a:gd name="T6" fmla="*/ 20 w 60"/>
                <a:gd name="T7" fmla="*/ 52 h 103"/>
                <a:gd name="T8" fmla="*/ 25 w 60"/>
                <a:gd name="T9" fmla="*/ 30 h 103"/>
                <a:gd name="T10" fmla="*/ 51 w 60"/>
                <a:gd name="T11" fmla="*/ 103 h 103"/>
                <a:gd name="T12" fmla="*/ 0 w 60"/>
                <a:gd name="T13" fmla="*/ 52 h 103"/>
                <a:gd name="T14" fmla="*/ 0 w 60"/>
                <a:gd name="T15" fmla="*/ 52 h 103"/>
                <a:gd name="T16" fmla="*/ 0 w 60"/>
                <a:gd name="T17" fmla="*/ 52 h 103"/>
                <a:gd name="T18" fmla="*/ 51 w 60"/>
                <a:gd name="T19" fmla="*/ 0 h 103"/>
                <a:gd name="T20" fmla="*/ 60 w 60"/>
                <a:gd name="T21" fmla="*/ 1 h 103"/>
                <a:gd name="T22" fmla="*/ 60 w 60"/>
                <a:gd name="T23" fmla="*/ 2 h 103"/>
                <a:gd name="T24" fmla="*/ 60 w 60"/>
                <a:gd name="T25" fmla="*/ 6 h 103"/>
                <a:gd name="T26" fmla="*/ 60 w 60"/>
                <a:gd name="T27" fmla="*/ 7 h 103"/>
                <a:gd name="T28" fmla="*/ 37 w 60"/>
                <a:gd name="T29" fmla="*/ 21 h 103"/>
                <a:gd name="T30" fmla="*/ 48 w 60"/>
                <a:gd name="T31" fmla="*/ 19 h 103"/>
                <a:gd name="T32" fmla="*/ 60 w 60"/>
                <a:gd name="T33" fmla="*/ 21 h 103"/>
                <a:gd name="T34" fmla="*/ 60 w 60"/>
                <a:gd name="T35" fmla="*/ 26 h 103"/>
                <a:gd name="T36" fmla="*/ 47 w 60"/>
                <a:gd name="T37" fmla="*/ 24 h 103"/>
                <a:gd name="T38" fmla="*/ 32 w 60"/>
                <a:gd name="T39" fmla="*/ 27 h 103"/>
                <a:gd name="T40" fmla="*/ 25 w 60"/>
                <a:gd name="T41" fmla="*/ 52 h 103"/>
                <a:gd name="T42" fmla="*/ 32 w 60"/>
                <a:gd name="T43" fmla="*/ 77 h 103"/>
                <a:gd name="T44" fmla="*/ 47 w 60"/>
                <a:gd name="T45" fmla="*/ 79 h 103"/>
                <a:gd name="T46" fmla="*/ 60 w 60"/>
                <a:gd name="T47" fmla="*/ 78 h 103"/>
                <a:gd name="T48" fmla="*/ 60 w 60"/>
                <a:gd name="T49" fmla="*/ 83 h 103"/>
                <a:gd name="T50" fmla="*/ 48 w 60"/>
                <a:gd name="T51" fmla="*/ 84 h 103"/>
                <a:gd name="T52" fmla="*/ 37 w 60"/>
                <a:gd name="T53" fmla="*/ 83 h 103"/>
                <a:gd name="T54" fmla="*/ 60 w 60"/>
                <a:gd name="T55" fmla="*/ 97 h 103"/>
                <a:gd name="T56" fmla="*/ 60 w 60"/>
                <a:gd name="T57" fmla="*/ 98 h 103"/>
                <a:gd name="T58" fmla="*/ 60 w 60"/>
                <a:gd name="T59" fmla="*/ 102 h 103"/>
                <a:gd name="T60" fmla="*/ 60 w 60"/>
                <a:gd name="T61" fmla="*/ 103 h 103"/>
                <a:gd name="T62" fmla="*/ 51 w 60"/>
                <a:gd name="T63" fmla="*/ 103 h 103"/>
                <a:gd name="T64" fmla="*/ 50 w 60"/>
                <a:gd name="T65" fmla="*/ 5 h 103"/>
                <a:gd name="T66" fmla="*/ 6 w 60"/>
                <a:gd name="T67" fmla="*/ 41 h 103"/>
                <a:gd name="T68" fmla="*/ 29 w 60"/>
                <a:gd name="T69" fmla="*/ 23 h 103"/>
                <a:gd name="T70" fmla="*/ 50 w 60"/>
                <a:gd name="T71" fmla="*/ 5 h 103"/>
                <a:gd name="T72" fmla="*/ 50 w 60"/>
                <a:gd name="T73" fmla="*/ 99 h 103"/>
                <a:gd name="T74" fmla="*/ 29 w 60"/>
                <a:gd name="T75" fmla="*/ 81 h 103"/>
                <a:gd name="T76" fmla="*/ 6 w 60"/>
                <a:gd name="T77" fmla="*/ 62 h 103"/>
                <a:gd name="T78" fmla="*/ 50 w 60"/>
                <a:gd name="T79" fmla="*/ 9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103">
                  <a:moveTo>
                    <a:pt x="25" y="30"/>
                  </a:moveTo>
                  <a:cubicBezTo>
                    <a:pt x="16" y="35"/>
                    <a:pt x="9" y="42"/>
                    <a:pt x="5" y="52"/>
                  </a:cubicBezTo>
                  <a:cubicBezTo>
                    <a:pt x="9" y="61"/>
                    <a:pt x="16" y="69"/>
                    <a:pt x="25" y="74"/>
                  </a:cubicBezTo>
                  <a:cubicBezTo>
                    <a:pt x="22" y="67"/>
                    <a:pt x="20" y="60"/>
                    <a:pt x="20" y="52"/>
                  </a:cubicBezTo>
                  <a:cubicBezTo>
                    <a:pt x="20" y="44"/>
                    <a:pt x="22" y="36"/>
                    <a:pt x="25" y="30"/>
                  </a:cubicBezTo>
                  <a:close/>
                  <a:moveTo>
                    <a:pt x="51" y="103"/>
                  </a:moveTo>
                  <a:cubicBezTo>
                    <a:pt x="23" y="103"/>
                    <a:pt x="0" y="80"/>
                    <a:pt x="0" y="52"/>
                  </a:cubicBezTo>
                  <a:cubicBezTo>
                    <a:pt x="0" y="52"/>
                    <a:pt x="0" y="52"/>
                    <a:pt x="0" y="52"/>
                  </a:cubicBezTo>
                  <a:cubicBezTo>
                    <a:pt x="0" y="52"/>
                    <a:pt x="0" y="52"/>
                    <a:pt x="0" y="52"/>
                  </a:cubicBezTo>
                  <a:cubicBezTo>
                    <a:pt x="0" y="23"/>
                    <a:pt x="23" y="0"/>
                    <a:pt x="51" y="0"/>
                  </a:cubicBezTo>
                  <a:cubicBezTo>
                    <a:pt x="54" y="0"/>
                    <a:pt x="57" y="0"/>
                    <a:pt x="60" y="1"/>
                  </a:cubicBezTo>
                  <a:cubicBezTo>
                    <a:pt x="60" y="2"/>
                    <a:pt x="60" y="2"/>
                    <a:pt x="60" y="2"/>
                  </a:cubicBezTo>
                  <a:cubicBezTo>
                    <a:pt x="60" y="6"/>
                    <a:pt x="60" y="6"/>
                    <a:pt x="60" y="6"/>
                  </a:cubicBezTo>
                  <a:cubicBezTo>
                    <a:pt x="60" y="7"/>
                    <a:pt x="60" y="7"/>
                    <a:pt x="60" y="7"/>
                  </a:cubicBezTo>
                  <a:cubicBezTo>
                    <a:pt x="51" y="9"/>
                    <a:pt x="43" y="14"/>
                    <a:pt x="37" y="21"/>
                  </a:cubicBezTo>
                  <a:cubicBezTo>
                    <a:pt x="40" y="20"/>
                    <a:pt x="44" y="19"/>
                    <a:pt x="48" y="19"/>
                  </a:cubicBezTo>
                  <a:cubicBezTo>
                    <a:pt x="52" y="19"/>
                    <a:pt x="56" y="20"/>
                    <a:pt x="60" y="21"/>
                  </a:cubicBezTo>
                  <a:cubicBezTo>
                    <a:pt x="60" y="26"/>
                    <a:pt x="60" y="26"/>
                    <a:pt x="60" y="26"/>
                  </a:cubicBezTo>
                  <a:cubicBezTo>
                    <a:pt x="56" y="25"/>
                    <a:pt x="52" y="24"/>
                    <a:pt x="47" y="24"/>
                  </a:cubicBezTo>
                  <a:cubicBezTo>
                    <a:pt x="42" y="24"/>
                    <a:pt x="37" y="25"/>
                    <a:pt x="32" y="27"/>
                  </a:cubicBezTo>
                  <a:cubicBezTo>
                    <a:pt x="28" y="34"/>
                    <a:pt x="25" y="43"/>
                    <a:pt x="25" y="52"/>
                  </a:cubicBezTo>
                  <a:cubicBezTo>
                    <a:pt x="25" y="61"/>
                    <a:pt x="28" y="70"/>
                    <a:pt x="32" y="77"/>
                  </a:cubicBezTo>
                  <a:cubicBezTo>
                    <a:pt x="37" y="79"/>
                    <a:pt x="42" y="79"/>
                    <a:pt x="47" y="79"/>
                  </a:cubicBezTo>
                  <a:cubicBezTo>
                    <a:pt x="52" y="79"/>
                    <a:pt x="56" y="79"/>
                    <a:pt x="60" y="78"/>
                  </a:cubicBezTo>
                  <a:cubicBezTo>
                    <a:pt x="60" y="83"/>
                    <a:pt x="60" y="83"/>
                    <a:pt x="60" y="83"/>
                  </a:cubicBezTo>
                  <a:cubicBezTo>
                    <a:pt x="56" y="84"/>
                    <a:pt x="52" y="84"/>
                    <a:pt x="48" y="84"/>
                  </a:cubicBezTo>
                  <a:cubicBezTo>
                    <a:pt x="44" y="84"/>
                    <a:pt x="40" y="84"/>
                    <a:pt x="37" y="83"/>
                  </a:cubicBezTo>
                  <a:cubicBezTo>
                    <a:pt x="43" y="90"/>
                    <a:pt x="51" y="95"/>
                    <a:pt x="60" y="97"/>
                  </a:cubicBezTo>
                  <a:cubicBezTo>
                    <a:pt x="60" y="98"/>
                    <a:pt x="60" y="98"/>
                    <a:pt x="60" y="98"/>
                  </a:cubicBezTo>
                  <a:cubicBezTo>
                    <a:pt x="60" y="102"/>
                    <a:pt x="60" y="102"/>
                    <a:pt x="60" y="102"/>
                  </a:cubicBezTo>
                  <a:cubicBezTo>
                    <a:pt x="60" y="103"/>
                    <a:pt x="60" y="103"/>
                    <a:pt x="60" y="103"/>
                  </a:cubicBezTo>
                  <a:cubicBezTo>
                    <a:pt x="57" y="103"/>
                    <a:pt x="54" y="103"/>
                    <a:pt x="51" y="103"/>
                  </a:cubicBezTo>
                  <a:close/>
                  <a:moveTo>
                    <a:pt x="50" y="5"/>
                  </a:moveTo>
                  <a:cubicBezTo>
                    <a:pt x="29" y="5"/>
                    <a:pt x="10" y="21"/>
                    <a:pt x="6" y="41"/>
                  </a:cubicBezTo>
                  <a:cubicBezTo>
                    <a:pt x="11" y="33"/>
                    <a:pt x="20" y="26"/>
                    <a:pt x="29" y="23"/>
                  </a:cubicBezTo>
                  <a:cubicBezTo>
                    <a:pt x="35" y="15"/>
                    <a:pt x="42" y="9"/>
                    <a:pt x="50" y="5"/>
                  </a:cubicBezTo>
                  <a:close/>
                  <a:moveTo>
                    <a:pt x="50" y="99"/>
                  </a:moveTo>
                  <a:cubicBezTo>
                    <a:pt x="42" y="95"/>
                    <a:pt x="35" y="89"/>
                    <a:pt x="29" y="81"/>
                  </a:cubicBezTo>
                  <a:cubicBezTo>
                    <a:pt x="20" y="77"/>
                    <a:pt x="11" y="71"/>
                    <a:pt x="6" y="62"/>
                  </a:cubicBezTo>
                  <a:cubicBezTo>
                    <a:pt x="10" y="83"/>
                    <a:pt x="29" y="98"/>
                    <a:pt x="50"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grpSp>
        <p:nvGrpSpPr>
          <p:cNvPr id="92" name="组合 91"/>
          <p:cNvGrpSpPr/>
          <p:nvPr/>
        </p:nvGrpSpPr>
        <p:grpSpPr>
          <a:xfrm>
            <a:off x="2087327" y="3957028"/>
            <a:ext cx="621705" cy="621705"/>
            <a:chOff x="5876164" y="3209163"/>
            <a:chExt cx="439673" cy="439673"/>
          </a:xfrm>
          <a:solidFill>
            <a:srgbClr val="006699"/>
          </a:solidFill>
        </p:grpSpPr>
        <p:sp>
          <p:nvSpPr>
            <p:cNvPr id="93" name="Oval 822"/>
            <p:cNvSpPr>
              <a:spLocks noChangeArrowheads="1"/>
            </p:cNvSpPr>
            <p:nvPr/>
          </p:nvSpPr>
          <p:spPr bwMode="auto">
            <a:xfrm>
              <a:off x="5876164" y="3209163"/>
              <a:ext cx="439673" cy="439673"/>
            </a:xfrm>
            <a:prstGeom prst="ellipse">
              <a:avLst/>
            </a:prstGeom>
            <a:noFill/>
            <a:ln w="9525">
              <a:solidFill>
                <a:srgbClr val="006699"/>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4" name="Freeform 823"/>
            <p:cNvSpPr/>
            <p:nvPr/>
          </p:nvSpPr>
          <p:spPr bwMode="auto">
            <a:xfrm>
              <a:off x="6257952" y="3388973"/>
              <a:ext cx="32021" cy="6158"/>
            </a:xfrm>
            <a:custGeom>
              <a:avLst/>
              <a:gdLst>
                <a:gd name="T0" fmla="*/ 11 w 11"/>
                <a:gd name="T1" fmla="*/ 2 h 2"/>
                <a:gd name="T2" fmla="*/ 0 w 11"/>
                <a:gd name="T3" fmla="*/ 2 h 2"/>
                <a:gd name="T4" fmla="*/ 2 w 11"/>
                <a:gd name="T5" fmla="*/ 0 h 2"/>
                <a:gd name="T6" fmla="*/ 9 w 11"/>
                <a:gd name="T7" fmla="*/ 0 h 2"/>
                <a:gd name="T8" fmla="*/ 11 w 11"/>
                <a:gd name="T9" fmla="*/ 2 h 2"/>
              </a:gdLst>
              <a:ahLst/>
              <a:cxnLst>
                <a:cxn ang="0">
                  <a:pos x="T0" y="T1"/>
                </a:cxn>
                <a:cxn ang="0">
                  <a:pos x="T2" y="T3"/>
                </a:cxn>
                <a:cxn ang="0">
                  <a:pos x="T4" y="T5"/>
                </a:cxn>
                <a:cxn ang="0">
                  <a:pos x="T6" y="T7"/>
                </a:cxn>
                <a:cxn ang="0">
                  <a:pos x="T8" y="T9"/>
                </a:cxn>
              </a:cxnLst>
              <a:rect l="0" t="0" r="r" b="b"/>
              <a:pathLst>
                <a:path w="11" h="2">
                  <a:moveTo>
                    <a:pt x="11" y="2"/>
                  </a:moveTo>
                  <a:cubicBezTo>
                    <a:pt x="0" y="2"/>
                    <a:pt x="0" y="2"/>
                    <a:pt x="0" y="2"/>
                  </a:cubicBezTo>
                  <a:cubicBezTo>
                    <a:pt x="0" y="1"/>
                    <a:pt x="1" y="0"/>
                    <a:pt x="2" y="0"/>
                  </a:cubicBezTo>
                  <a:cubicBezTo>
                    <a:pt x="9" y="0"/>
                    <a:pt x="9" y="0"/>
                    <a:pt x="9" y="0"/>
                  </a:cubicBezTo>
                  <a:cubicBezTo>
                    <a:pt x="10" y="0"/>
                    <a:pt x="10" y="1"/>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5" name="Freeform 824"/>
            <p:cNvSpPr/>
            <p:nvPr/>
          </p:nvSpPr>
          <p:spPr bwMode="auto">
            <a:xfrm>
              <a:off x="6257952" y="3448088"/>
              <a:ext cx="32021" cy="2463"/>
            </a:xfrm>
            <a:custGeom>
              <a:avLst/>
              <a:gdLst>
                <a:gd name="T0" fmla="*/ 11 w 11"/>
                <a:gd name="T1" fmla="*/ 0 h 1"/>
                <a:gd name="T2" fmla="*/ 9 w 11"/>
                <a:gd name="T3" fmla="*/ 1 h 1"/>
                <a:gd name="T4" fmla="*/ 2 w 11"/>
                <a:gd name="T5" fmla="*/ 1 h 1"/>
                <a:gd name="T6" fmla="*/ 0 w 11"/>
                <a:gd name="T7" fmla="*/ 0 h 1"/>
                <a:gd name="T8" fmla="*/ 11 w 11"/>
                <a:gd name="T9" fmla="*/ 0 h 1"/>
              </a:gdLst>
              <a:ahLst/>
              <a:cxnLst>
                <a:cxn ang="0">
                  <a:pos x="T0" y="T1"/>
                </a:cxn>
                <a:cxn ang="0">
                  <a:pos x="T2" y="T3"/>
                </a:cxn>
                <a:cxn ang="0">
                  <a:pos x="T4" y="T5"/>
                </a:cxn>
                <a:cxn ang="0">
                  <a:pos x="T6" y="T7"/>
                </a:cxn>
                <a:cxn ang="0">
                  <a:pos x="T8" y="T9"/>
                </a:cxn>
              </a:cxnLst>
              <a:rect l="0" t="0" r="r" b="b"/>
              <a:pathLst>
                <a:path w="11" h="1">
                  <a:moveTo>
                    <a:pt x="11" y="0"/>
                  </a:moveTo>
                  <a:cubicBezTo>
                    <a:pt x="10" y="1"/>
                    <a:pt x="10" y="1"/>
                    <a:pt x="9" y="1"/>
                  </a:cubicBezTo>
                  <a:cubicBezTo>
                    <a:pt x="2" y="1"/>
                    <a:pt x="2" y="1"/>
                    <a:pt x="2" y="1"/>
                  </a:cubicBezTo>
                  <a:cubicBezTo>
                    <a:pt x="1" y="1"/>
                    <a:pt x="0" y="1"/>
                    <a:pt x="0" y="0"/>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6" name="Rectangle 825"/>
            <p:cNvSpPr>
              <a:spLocks noChangeArrowheads="1"/>
            </p:cNvSpPr>
            <p:nvPr/>
          </p:nvSpPr>
          <p:spPr bwMode="auto">
            <a:xfrm>
              <a:off x="6257952" y="3438236"/>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7" name="Rectangle 826"/>
            <p:cNvSpPr>
              <a:spLocks noChangeArrowheads="1"/>
            </p:cNvSpPr>
            <p:nvPr/>
          </p:nvSpPr>
          <p:spPr bwMode="auto">
            <a:xfrm>
              <a:off x="6257952" y="3429614"/>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8" name="Rectangle 827"/>
            <p:cNvSpPr>
              <a:spLocks noChangeArrowheads="1"/>
            </p:cNvSpPr>
            <p:nvPr/>
          </p:nvSpPr>
          <p:spPr bwMode="auto">
            <a:xfrm>
              <a:off x="6257952" y="3420994"/>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9" name="Rectangle 828"/>
            <p:cNvSpPr>
              <a:spLocks noChangeArrowheads="1"/>
            </p:cNvSpPr>
            <p:nvPr/>
          </p:nvSpPr>
          <p:spPr bwMode="auto">
            <a:xfrm>
              <a:off x="6257952" y="3416067"/>
              <a:ext cx="32021" cy="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0" name="Rectangle 829"/>
            <p:cNvSpPr>
              <a:spLocks noChangeArrowheads="1"/>
            </p:cNvSpPr>
            <p:nvPr/>
          </p:nvSpPr>
          <p:spPr bwMode="auto">
            <a:xfrm>
              <a:off x="6257952" y="3406215"/>
              <a:ext cx="32021" cy="36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1" name="Rectangle 830"/>
            <p:cNvSpPr>
              <a:spLocks noChangeArrowheads="1"/>
            </p:cNvSpPr>
            <p:nvPr/>
          </p:nvSpPr>
          <p:spPr bwMode="auto">
            <a:xfrm>
              <a:off x="6257952" y="3397593"/>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2" name="Rectangle 831"/>
            <p:cNvSpPr>
              <a:spLocks noChangeArrowheads="1"/>
            </p:cNvSpPr>
            <p:nvPr/>
          </p:nvSpPr>
          <p:spPr bwMode="auto">
            <a:xfrm>
              <a:off x="6166816" y="3424688"/>
              <a:ext cx="38179" cy="8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3" name="Freeform 832"/>
            <p:cNvSpPr/>
            <p:nvPr/>
          </p:nvSpPr>
          <p:spPr bwMode="auto">
            <a:xfrm>
              <a:off x="6138490" y="3482572"/>
              <a:ext cx="34484" cy="34484"/>
            </a:xfrm>
            <a:custGeom>
              <a:avLst/>
              <a:gdLst>
                <a:gd name="T0" fmla="*/ 28 w 28"/>
                <a:gd name="T1" fmla="*/ 24 h 28"/>
                <a:gd name="T2" fmla="*/ 23 w 28"/>
                <a:gd name="T3" fmla="*/ 28 h 28"/>
                <a:gd name="T4" fmla="*/ 0 w 28"/>
                <a:gd name="T5" fmla="*/ 5 h 28"/>
                <a:gd name="T6" fmla="*/ 4 w 28"/>
                <a:gd name="T7" fmla="*/ 0 h 28"/>
                <a:gd name="T8" fmla="*/ 28 w 28"/>
                <a:gd name="T9" fmla="*/ 24 h 28"/>
              </a:gdLst>
              <a:ahLst/>
              <a:cxnLst>
                <a:cxn ang="0">
                  <a:pos x="T0" y="T1"/>
                </a:cxn>
                <a:cxn ang="0">
                  <a:pos x="T2" y="T3"/>
                </a:cxn>
                <a:cxn ang="0">
                  <a:pos x="T4" y="T5"/>
                </a:cxn>
                <a:cxn ang="0">
                  <a:pos x="T6" y="T7"/>
                </a:cxn>
                <a:cxn ang="0">
                  <a:pos x="T8" y="T9"/>
                </a:cxn>
              </a:cxnLst>
              <a:rect l="0" t="0" r="r" b="b"/>
              <a:pathLst>
                <a:path w="28" h="28">
                  <a:moveTo>
                    <a:pt x="28" y="24"/>
                  </a:moveTo>
                  <a:lnTo>
                    <a:pt x="23" y="28"/>
                  </a:lnTo>
                  <a:lnTo>
                    <a:pt x="0" y="5"/>
                  </a:lnTo>
                  <a:lnTo>
                    <a:pt x="4" y="0"/>
                  </a:lnTo>
                  <a:lnTo>
                    <a:pt x="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4" name="Freeform 833"/>
            <p:cNvSpPr/>
            <p:nvPr/>
          </p:nvSpPr>
          <p:spPr bwMode="auto">
            <a:xfrm>
              <a:off x="6140953" y="3345867"/>
              <a:ext cx="34484" cy="34484"/>
            </a:xfrm>
            <a:custGeom>
              <a:avLst/>
              <a:gdLst>
                <a:gd name="T0" fmla="*/ 5 w 28"/>
                <a:gd name="T1" fmla="*/ 28 h 28"/>
                <a:gd name="T2" fmla="*/ 0 w 28"/>
                <a:gd name="T3" fmla="*/ 23 h 28"/>
                <a:gd name="T4" fmla="*/ 24 w 28"/>
                <a:gd name="T5" fmla="*/ 0 h 28"/>
                <a:gd name="T6" fmla="*/ 28 w 28"/>
                <a:gd name="T7" fmla="*/ 5 h 28"/>
                <a:gd name="T8" fmla="*/ 5 w 28"/>
                <a:gd name="T9" fmla="*/ 28 h 28"/>
              </a:gdLst>
              <a:ahLst/>
              <a:cxnLst>
                <a:cxn ang="0">
                  <a:pos x="T0" y="T1"/>
                </a:cxn>
                <a:cxn ang="0">
                  <a:pos x="T2" y="T3"/>
                </a:cxn>
                <a:cxn ang="0">
                  <a:pos x="T4" y="T5"/>
                </a:cxn>
                <a:cxn ang="0">
                  <a:pos x="T6" y="T7"/>
                </a:cxn>
                <a:cxn ang="0">
                  <a:pos x="T8" y="T9"/>
                </a:cxn>
              </a:cxnLst>
              <a:rect l="0" t="0" r="r" b="b"/>
              <a:pathLst>
                <a:path w="28" h="28">
                  <a:moveTo>
                    <a:pt x="5" y="28"/>
                  </a:moveTo>
                  <a:lnTo>
                    <a:pt x="0" y="23"/>
                  </a:lnTo>
                  <a:lnTo>
                    <a:pt x="24" y="0"/>
                  </a:lnTo>
                  <a:lnTo>
                    <a:pt x="28" y="5"/>
                  </a:ln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5" name="Rectangle 834"/>
            <p:cNvSpPr>
              <a:spLocks noChangeArrowheads="1"/>
            </p:cNvSpPr>
            <p:nvPr/>
          </p:nvSpPr>
          <p:spPr bwMode="auto">
            <a:xfrm>
              <a:off x="6089227" y="3502278"/>
              <a:ext cx="8621" cy="418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6" name="Rectangle 835"/>
            <p:cNvSpPr>
              <a:spLocks noChangeArrowheads="1"/>
            </p:cNvSpPr>
            <p:nvPr/>
          </p:nvSpPr>
          <p:spPr bwMode="auto">
            <a:xfrm>
              <a:off x="6089227" y="3316309"/>
              <a:ext cx="8621" cy="406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7" name="Freeform 836"/>
            <p:cNvSpPr>
              <a:spLocks noEditPoints="1"/>
            </p:cNvSpPr>
            <p:nvPr/>
          </p:nvSpPr>
          <p:spPr bwMode="auto">
            <a:xfrm>
              <a:off x="6074448" y="3380351"/>
              <a:ext cx="36947" cy="67737"/>
            </a:xfrm>
            <a:custGeom>
              <a:avLst/>
              <a:gdLst>
                <a:gd name="T0" fmla="*/ 0 w 13"/>
                <a:gd name="T1" fmla="*/ 17 h 23"/>
                <a:gd name="T2" fmla="*/ 4 w 13"/>
                <a:gd name="T3" fmla="*/ 11 h 23"/>
                <a:gd name="T4" fmla="*/ 6 w 13"/>
                <a:gd name="T5" fmla="*/ 0 h 23"/>
                <a:gd name="T6" fmla="*/ 9 w 13"/>
                <a:gd name="T7" fmla="*/ 11 h 23"/>
                <a:gd name="T8" fmla="*/ 13 w 13"/>
                <a:gd name="T9" fmla="*/ 17 h 23"/>
                <a:gd name="T10" fmla="*/ 6 w 13"/>
                <a:gd name="T11" fmla="*/ 23 h 23"/>
                <a:gd name="T12" fmla="*/ 0 w 13"/>
                <a:gd name="T13" fmla="*/ 17 h 23"/>
                <a:gd name="T14" fmla="*/ 6 w 13"/>
                <a:gd name="T15" fmla="*/ 13 h 23"/>
                <a:gd name="T16" fmla="*/ 3 w 13"/>
                <a:gd name="T17" fmla="*/ 16 h 23"/>
                <a:gd name="T18" fmla="*/ 6 w 13"/>
                <a:gd name="T19" fmla="*/ 20 h 23"/>
                <a:gd name="T20" fmla="*/ 10 w 13"/>
                <a:gd name="T21" fmla="*/ 16 h 23"/>
                <a:gd name="T22" fmla="*/ 6 w 13"/>
                <a:gd name="T23"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3">
                  <a:moveTo>
                    <a:pt x="0" y="17"/>
                  </a:moveTo>
                  <a:cubicBezTo>
                    <a:pt x="0" y="14"/>
                    <a:pt x="1" y="12"/>
                    <a:pt x="4" y="11"/>
                  </a:cubicBezTo>
                  <a:cubicBezTo>
                    <a:pt x="6" y="0"/>
                    <a:pt x="6" y="0"/>
                    <a:pt x="6" y="0"/>
                  </a:cubicBezTo>
                  <a:cubicBezTo>
                    <a:pt x="9" y="11"/>
                    <a:pt x="9" y="11"/>
                    <a:pt x="9" y="11"/>
                  </a:cubicBezTo>
                  <a:cubicBezTo>
                    <a:pt x="11" y="12"/>
                    <a:pt x="13" y="14"/>
                    <a:pt x="13" y="17"/>
                  </a:cubicBezTo>
                  <a:cubicBezTo>
                    <a:pt x="13" y="20"/>
                    <a:pt x="10" y="23"/>
                    <a:pt x="6" y="23"/>
                  </a:cubicBezTo>
                  <a:cubicBezTo>
                    <a:pt x="3" y="23"/>
                    <a:pt x="0" y="20"/>
                    <a:pt x="0" y="17"/>
                  </a:cubicBezTo>
                  <a:close/>
                  <a:moveTo>
                    <a:pt x="6" y="13"/>
                  </a:moveTo>
                  <a:cubicBezTo>
                    <a:pt x="4" y="13"/>
                    <a:pt x="3" y="14"/>
                    <a:pt x="3" y="16"/>
                  </a:cubicBezTo>
                  <a:cubicBezTo>
                    <a:pt x="3" y="18"/>
                    <a:pt x="4" y="20"/>
                    <a:pt x="6" y="20"/>
                  </a:cubicBezTo>
                  <a:cubicBezTo>
                    <a:pt x="8" y="20"/>
                    <a:pt x="10" y="18"/>
                    <a:pt x="10" y="16"/>
                  </a:cubicBezTo>
                  <a:cubicBezTo>
                    <a:pt x="10" y="14"/>
                    <a:pt x="8" y="13"/>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8" name="Freeform 837"/>
            <p:cNvSpPr/>
            <p:nvPr/>
          </p:nvSpPr>
          <p:spPr bwMode="auto">
            <a:xfrm>
              <a:off x="6010406" y="3480109"/>
              <a:ext cx="32021" cy="32021"/>
            </a:xfrm>
            <a:custGeom>
              <a:avLst/>
              <a:gdLst>
                <a:gd name="T0" fmla="*/ 26 w 26"/>
                <a:gd name="T1" fmla="*/ 4 h 26"/>
                <a:gd name="T2" fmla="*/ 4 w 26"/>
                <a:gd name="T3" fmla="*/ 26 h 26"/>
                <a:gd name="T4" fmla="*/ 0 w 26"/>
                <a:gd name="T5" fmla="*/ 21 h 26"/>
                <a:gd name="T6" fmla="*/ 21 w 26"/>
                <a:gd name="T7" fmla="*/ 0 h 26"/>
                <a:gd name="T8" fmla="*/ 26 w 26"/>
                <a:gd name="T9" fmla="*/ 4 h 26"/>
              </a:gdLst>
              <a:ahLst/>
              <a:cxnLst>
                <a:cxn ang="0">
                  <a:pos x="T0" y="T1"/>
                </a:cxn>
                <a:cxn ang="0">
                  <a:pos x="T2" y="T3"/>
                </a:cxn>
                <a:cxn ang="0">
                  <a:pos x="T4" y="T5"/>
                </a:cxn>
                <a:cxn ang="0">
                  <a:pos x="T6" y="T7"/>
                </a:cxn>
                <a:cxn ang="0">
                  <a:pos x="T8" y="T9"/>
                </a:cxn>
              </a:cxnLst>
              <a:rect l="0" t="0" r="r" b="b"/>
              <a:pathLst>
                <a:path w="26" h="26">
                  <a:moveTo>
                    <a:pt x="26" y="4"/>
                  </a:moveTo>
                  <a:lnTo>
                    <a:pt x="4" y="26"/>
                  </a:lnTo>
                  <a:lnTo>
                    <a:pt x="0" y="21"/>
                  </a:lnTo>
                  <a:lnTo>
                    <a:pt x="21" y="0"/>
                  </a:lnTo>
                  <a:lnTo>
                    <a:pt x="2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9" name="Freeform 838"/>
            <p:cNvSpPr/>
            <p:nvPr/>
          </p:nvSpPr>
          <p:spPr bwMode="auto">
            <a:xfrm>
              <a:off x="6006711" y="3352025"/>
              <a:ext cx="32021" cy="32021"/>
            </a:xfrm>
            <a:custGeom>
              <a:avLst/>
              <a:gdLst>
                <a:gd name="T0" fmla="*/ 26 w 26"/>
                <a:gd name="T1" fmla="*/ 21 h 26"/>
                <a:gd name="T2" fmla="*/ 22 w 26"/>
                <a:gd name="T3" fmla="*/ 26 h 26"/>
                <a:gd name="T4" fmla="*/ 0 w 26"/>
                <a:gd name="T5" fmla="*/ 4 h 26"/>
                <a:gd name="T6" fmla="*/ 5 w 26"/>
                <a:gd name="T7" fmla="*/ 0 h 26"/>
                <a:gd name="T8" fmla="*/ 26 w 26"/>
                <a:gd name="T9" fmla="*/ 21 h 26"/>
              </a:gdLst>
              <a:ahLst/>
              <a:cxnLst>
                <a:cxn ang="0">
                  <a:pos x="T0" y="T1"/>
                </a:cxn>
                <a:cxn ang="0">
                  <a:pos x="T2" y="T3"/>
                </a:cxn>
                <a:cxn ang="0">
                  <a:pos x="T4" y="T5"/>
                </a:cxn>
                <a:cxn ang="0">
                  <a:pos x="T6" y="T7"/>
                </a:cxn>
                <a:cxn ang="0">
                  <a:pos x="T8" y="T9"/>
                </a:cxn>
              </a:cxnLst>
              <a:rect l="0" t="0" r="r" b="b"/>
              <a:pathLst>
                <a:path w="26" h="26">
                  <a:moveTo>
                    <a:pt x="26" y="21"/>
                  </a:moveTo>
                  <a:lnTo>
                    <a:pt x="22" y="26"/>
                  </a:lnTo>
                  <a:lnTo>
                    <a:pt x="0" y="4"/>
                  </a:lnTo>
                  <a:lnTo>
                    <a:pt x="5" y="0"/>
                  </a:lnTo>
                  <a:lnTo>
                    <a:pt x="2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10" name="Rectangle 839"/>
            <p:cNvSpPr>
              <a:spLocks noChangeArrowheads="1"/>
            </p:cNvSpPr>
            <p:nvPr/>
          </p:nvSpPr>
          <p:spPr bwMode="auto">
            <a:xfrm>
              <a:off x="5978385" y="3424688"/>
              <a:ext cx="40642" cy="8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11" name="Freeform 840"/>
            <p:cNvSpPr>
              <a:spLocks noEditPoints="1"/>
            </p:cNvSpPr>
            <p:nvPr/>
          </p:nvSpPr>
          <p:spPr bwMode="auto">
            <a:xfrm>
              <a:off x="5946364" y="3281825"/>
              <a:ext cx="305431" cy="294347"/>
            </a:xfrm>
            <a:custGeom>
              <a:avLst/>
              <a:gdLst>
                <a:gd name="T0" fmla="*/ 50 w 105"/>
                <a:gd name="T1" fmla="*/ 101 h 101"/>
                <a:gd name="T2" fmla="*/ 0 w 105"/>
                <a:gd name="T3" fmla="*/ 51 h 101"/>
                <a:gd name="T4" fmla="*/ 50 w 105"/>
                <a:gd name="T5" fmla="*/ 0 h 101"/>
                <a:gd name="T6" fmla="*/ 100 w 105"/>
                <a:gd name="T7" fmla="*/ 45 h 101"/>
                <a:gd name="T8" fmla="*/ 105 w 105"/>
                <a:gd name="T9" fmla="*/ 45 h 101"/>
                <a:gd name="T10" fmla="*/ 105 w 105"/>
                <a:gd name="T11" fmla="*/ 51 h 101"/>
                <a:gd name="T12" fmla="*/ 101 w 105"/>
                <a:gd name="T13" fmla="*/ 51 h 101"/>
                <a:gd name="T14" fmla="*/ 50 w 105"/>
                <a:gd name="T15" fmla="*/ 101 h 101"/>
                <a:gd name="T16" fmla="*/ 93 w 105"/>
                <a:gd name="T17" fmla="*/ 51 h 101"/>
                <a:gd name="T18" fmla="*/ 50 w 105"/>
                <a:gd name="T19" fmla="*/ 8 h 101"/>
                <a:gd name="T20" fmla="*/ 8 w 105"/>
                <a:gd name="T21" fmla="*/ 51 h 101"/>
                <a:gd name="T22" fmla="*/ 50 w 105"/>
                <a:gd name="T23" fmla="*/ 93 h 101"/>
                <a:gd name="T24" fmla="*/ 93 w 105"/>
                <a:gd name="T25"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01">
                  <a:moveTo>
                    <a:pt x="50" y="101"/>
                  </a:moveTo>
                  <a:cubicBezTo>
                    <a:pt x="22" y="101"/>
                    <a:pt x="0" y="78"/>
                    <a:pt x="0" y="51"/>
                  </a:cubicBezTo>
                  <a:cubicBezTo>
                    <a:pt x="0" y="23"/>
                    <a:pt x="22" y="0"/>
                    <a:pt x="50" y="0"/>
                  </a:cubicBezTo>
                  <a:cubicBezTo>
                    <a:pt x="76" y="0"/>
                    <a:pt x="98" y="20"/>
                    <a:pt x="100" y="45"/>
                  </a:cubicBezTo>
                  <a:cubicBezTo>
                    <a:pt x="105" y="45"/>
                    <a:pt x="105" y="45"/>
                    <a:pt x="105" y="45"/>
                  </a:cubicBezTo>
                  <a:cubicBezTo>
                    <a:pt x="105" y="51"/>
                    <a:pt x="105" y="51"/>
                    <a:pt x="105" y="51"/>
                  </a:cubicBezTo>
                  <a:cubicBezTo>
                    <a:pt x="101" y="51"/>
                    <a:pt x="101" y="51"/>
                    <a:pt x="101" y="51"/>
                  </a:cubicBezTo>
                  <a:cubicBezTo>
                    <a:pt x="101" y="78"/>
                    <a:pt x="78" y="101"/>
                    <a:pt x="50" y="101"/>
                  </a:cubicBezTo>
                  <a:close/>
                  <a:moveTo>
                    <a:pt x="93" y="51"/>
                  </a:moveTo>
                  <a:cubicBezTo>
                    <a:pt x="93" y="27"/>
                    <a:pt x="74" y="8"/>
                    <a:pt x="50" y="8"/>
                  </a:cubicBezTo>
                  <a:cubicBezTo>
                    <a:pt x="27" y="8"/>
                    <a:pt x="8" y="27"/>
                    <a:pt x="8" y="51"/>
                  </a:cubicBezTo>
                  <a:cubicBezTo>
                    <a:pt x="8" y="74"/>
                    <a:pt x="27" y="93"/>
                    <a:pt x="50" y="93"/>
                  </a:cubicBezTo>
                  <a:cubicBezTo>
                    <a:pt x="74" y="93"/>
                    <a:pt x="93" y="74"/>
                    <a:pt x="93"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70606" y="415924"/>
            <a:ext cx="4400226" cy="50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0" dirty="0">
                <a:solidFill>
                  <a:schemeClr val="tx2">
                    <a:lumMod val="75000"/>
                  </a:schemeClr>
                </a:solidFill>
                <a:cs typeface="+mn-ea"/>
                <a:sym typeface="+mn-lt"/>
              </a:rPr>
              <a:t>一、创业精神概述</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9"/>
          <p:cNvSpPr txBox="1"/>
          <p:nvPr/>
        </p:nvSpPr>
        <p:spPr>
          <a:xfrm>
            <a:off x="1775460" y="2720975"/>
            <a:ext cx="174625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sz="1600" dirty="0">
                <a:solidFill>
                  <a:schemeClr val="tx2"/>
                </a:solidFill>
                <a:cs typeface="+mn-ea"/>
                <a:sym typeface="+mn-lt"/>
              </a:rPr>
              <a:t>创业精神是由多种精神特质综合作用而成的。</a:t>
            </a:r>
            <a:endParaRPr lang="zh-CN" altLang="en-US" sz="1600" dirty="0">
              <a:solidFill>
                <a:schemeClr val="tx2"/>
              </a:solidFill>
              <a:cs typeface="+mn-ea"/>
              <a:sym typeface="+mn-lt"/>
            </a:endParaRPr>
          </a:p>
        </p:txBody>
      </p:sp>
      <p:sp>
        <p:nvSpPr>
          <p:cNvPr id="16" name="文本框 19"/>
          <p:cNvSpPr txBox="1"/>
          <p:nvPr/>
        </p:nvSpPr>
        <p:spPr>
          <a:xfrm>
            <a:off x="3876040" y="2720975"/>
            <a:ext cx="2123440"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sz="1600" dirty="0">
                <a:solidFill>
                  <a:schemeClr val="tx2"/>
                </a:solidFill>
                <a:cs typeface="+mn-ea"/>
                <a:sym typeface="+mn-lt"/>
              </a:rPr>
              <a:t>无论是创业精神的产生、形成和内化，还是创业精神的外显、展现和外化，都是由哲学层次的创业思想和创业观念</a:t>
            </a:r>
            <a:r>
              <a:rPr lang="zh-CN" sz="1600" dirty="0">
                <a:solidFill>
                  <a:schemeClr val="tx2"/>
                </a:solidFill>
                <a:cs typeface="+mn-ea"/>
                <a:sym typeface="+mn-lt"/>
              </a:rPr>
              <a:t>。</a:t>
            </a:r>
            <a:endParaRPr lang="zh-CN" sz="1600" dirty="0">
              <a:solidFill>
                <a:schemeClr val="tx2"/>
              </a:solidFill>
              <a:cs typeface="+mn-ea"/>
              <a:sym typeface="+mn-lt"/>
            </a:endParaRPr>
          </a:p>
        </p:txBody>
      </p:sp>
      <p:sp>
        <p:nvSpPr>
          <p:cNvPr id="18" name="文本框 19"/>
          <p:cNvSpPr txBox="1"/>
          <p:nvPr/>
        </p:nvSpPr>
        <p:spPr>
          <a:xfrm>
            <a:off x="6248400" y="2720975"/>
            <a:ext cx="2235835"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sz="1600" dirty="0">
                <a:solidFill>
                  <a:schemeClr val="tx2"/>
                </a:solidFill>
                <a:cs typeface="+mn-ea"/>
                <a:sym typeface="+mn-lt"/>
              </a:rPr>
              <a:t>创业精神的最终体现就是开创前无古人的事业，创业精神本身必然具有超越历史的先进性，想前人之不敢想、做前人之不敢做。</a:t>
            </a:r>
            <a:endParaRPr lang="zh-CN" altLang="en-US" sz="1600" dirty="0">
              <a:solidFill>
                <a:schemeClr val="tx2"/>
              </a:solidFill>
              <a:cs typeface="+mn-ea"/>
              <a:sym typeface="+mn-lt"/>
            </a:endParaRPr>
          </a:p>
        </p:txBody>
      </p:sp>
      <p:sp>
        <p:nvSpPr>
          <p:cNvPr id="20" name="文本框 19"/>
          <p:cNvSpPr txBox="1"/>
          <p:nvPr/>
        </p:nvSpPr>
        <p:spPr>
          <a:xfrm>
            <a:off x="8853170" y="2720975"/>
            <a:ext cx="1852295" cy="1322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sz="1600" dirty="0">
                <a:solidFill>
                  <a:schemeClr val="tx2"/>
                </a:solidFill>
                <a:cs typeface="+mn-ea"/>
                <a:sym typeface="+mn-lt"/>
              </a:rPr>
              <a:t>创业精神对创业实践有重要意义，它是创业理想产生的原动力，是创业成功的重要保证。</a:t>
            </a:r>
            <a:endParaRPr lang="zh-CN" altLang="en-US" sz="1600" dirty="0">
              <a:solidFill>
                <a:schemeClr val="tx2"/>
              </a:solidFill>
              <a:cs typeface="+mn-ea"/>
              <a:sym typeface="+mn-lt"/>
            </a:endParaRPr>
          </a:p>
        </p:txBody>
      </p:sp>
      <p:sp>
        <p:nvSpPr>
          <p:cNvPr id="22" name="矩形 21"/>
          <p:cNvSpPr/>
          <p:nvPr/>
        </p:nvSpPr>
        <p:spPr>
          <a:xfrm>
            <a:off x="1517001" y="2321830"/>
            <a:ext cx="2110719" cy="2110752"/>
          </a:xfrm>
          <a:prstGeom prst="rect">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23" name="矩形 22"/>
          <p:cNvSpPr/>
          <p:nvPr/>
        </p:nvSpPr>
        <p:spPr>
          <a:xfrm>
            <a:off x="3843777" y="2321830"/>
            <a:ext cx="2110719" cy="2110752"/>
          </a:xfrm>
          <a:prstGeom prst="rect">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24" name="矩形 23"/>
          <p:cNvSpPr/>
          <p:nvPr/>
        </p:nvSpPr>
        <p:spPr>
          <a:xfrm>
            <a:off x="6247765" y="2324100"/>
            <a:ext cx="2236470" cy="2110740"/>
          </a:xfrm>
          <a:prstGeom prst="rect">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25" name="矩形 24"/>
          <p:cNvSpPr/>
          <p:nvPr/>
        </p:nvSpPr>
        <p:spPr>
          <a:xfrm>
            <a:off x="8665153" y="2324100"/>
            <a:ext cx="2110719" cy="2110752"/>
          </a:xfrm>
          <a:prstGeom prst="rect">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26" name="矩形 25"/>
          <p:cNvSpPr/>
          <p:nvPr/>
        </p:nvSpPr>
        <p:spPr>
          <a:xfrm>
            <a:off x="1807845" y="918845"/>
            <a:ext cx="3841115" cy="398780"/>
          </a:xfrm>
          <a:prstGeom prst="rect">
            <a:avLst/>
          </a:prstGeom>
        </p:spPr>
        <p:txBody>
          <a:bodyPr wrap="square">
            <a:spAutoFit/>
          </a:bodyPr>
          <a:lstStyle/>
          <a:p>
            <a:pPr algn="l"/>
            <a:r>
              <a:rPr lang="zh-CN" altLang="en-US" sz="2000" b="1" i="0" dirty="0">
                <a:solidFill>
                  <a:schemeClr val="tx2"/>
                </a:solidFill>
                <a:effectLst/>
                <a:cs typeface="+mn-ea"/>
                <a:sym typeface="+mn-lt"/>
              </a:rPr>
              <a:t>（二）创业精神的特征</a:t>
            </a:r>
            <a:endParaRPr lang="en-US" altLang="zh-CN" sz="2000" b="1" i="0" dirty="0">
              <a:solidFill>
                <a:schemeClr val="tx2"/>
              </a:solidFill>
              <a:effectLst/>
              <a:cs typeface="+mn-ea"/>
              <a:sym typeface="+mn-lt"/>
            </a:endParaRPr>
          </a:p>
        </p:txBody>
      </p:sp>
      <p:sp>
        <p:nvSpPr>
          <p:cNvPr id="27" name="矩形: 圆角 26"/>
          <p:cNvSpPr/>
          <p:nvPr/>
        </p:nvSpPr>
        <p:spPr>
          <a:xfrm>
            <a:off x="1517015" y="2112010"/>
            <a:ext cx="2110105" cy="423545"/>
          </a:xfrm>
          <a:prstGeom prst="round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cs typeface="+mn-ea"/>
                <a:sym typeface="+mn-lt"/>
              </a:rPr>
              <a:t>1. 高度的综合性</a:t>
            </a:r>
            <a:endParaRPr lang="en-US" sz="1600" dirty="0">
              <a:cs typeface="+mn-ea"/>
              <a:sym typeface="+mn-lt"/>
            </a:endParaRPr>
          </a:p>
        </p:txBody>
      </p:sp>
      <p:sp>
        <p:nvSpPr>
          <p:cNvPr id="28" name="矩形: 圆角 27"/>
          <p:cNvSpPr/>
          <p:nvPr/>
        </p:nvSpPr>
        <p:spPr>
          <a:xfrm>
            <a:off x="6247765" y="2112010"/>
            <a:ext cx="2111375" cy="507365"/>
          </a:xfrm>
          <a:prstGeom prst="round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600" dirty="0">
                <a:cs typeface="+mn-ea"/>
                <a:sym typeface="+mn-lt"/>
              </a:rPr>
              <a:t>3. 超越历史的先进性</a:t>
            </a:r>
            <a:endParaRPr sz="1600" dirty="0">
              <a:cs typeface="+mn-ea"/>
              <a:sym typeface="+mn-lt"/>
            </a:endParaRPr>
          </a:p>
        </p:txBody>
      </p:sp>
      <p:sp>
        <p:nvSpPr>
          <p:cNvPr id="29" name="矩形: 圆角 28"/>
          <p:cNvSpPr/>
          <p:nvPr/>
        </p:nvSpPr>
        <p:spPr>
          <a:xfrm>
            <a:off x="3843020" y="2112010"/>
            <a:ext cx="2112010" cy="423545"/>
          </a:xfrm>
          <a:prstGeom prst="round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600" dirty="0">
                <a:cs typeface="+mn-ea"/>
                <a:sym typeface="+mn-lt"/>
              </a:rPr>
              <a:t>2. 三维整体性</a:t>
            </a:r>
            <a:endParaRPr lang="zh-CN" altLang="en-US" sz="1600" dirty="0">
              <a:cs typeface="+mn-ea"/>
              <a:sym typeface="+mn-lt"/>
            </a:endParaRPr>
          </a:p>
        </p:txBody>
      </p:sp>
      <p:sp>
        <p:nvSpPr>
          <p:cNvPr id="30" name="矩形: 圆角 29"/>
          <p:cNvSpPr/>
          <p:nvPr/>
        </p:nvSpPr>
        <p:spPr>
          <a:xfrm>
            <a:off x="8665210" y="2098675"/>
            <a:ext cx="2110105" cy="520700"/>
          </a:xfrm>
          <a:prstGeom prst="round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600" dirty="0">
                <a:cs typeface="+mn-ea"/>
                <a:sym typeface="+mn-lt"/>
              </a:rPr>
              <a:t>4. 鲜明的时代特征</a:t>
            </a:r>
            <a:endParaRPr lang="zh-CN" altLang="en-US" sz="1600" dirty="0">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二、创业精神包含的要素</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p:cNvGrpSpPr/>
          <p:nvPr/>
        </p:nvGrpSpPr>
        <p:grpSpPr>
          <a:xfrm>
            <a:off x="1494994" y="1717244"/>
            <a:ext cx="6320926" cy="3993941"/>
            <a:chOff x="1643179" y="1325359"/>
            <a:chExt cx="6320926" cy="3993941"/>
          </a:xfrm>
        </p:grpSpPr>
        <p:sp>
          <p:nvSpPr>
            <p:cNvPr id="6" name="箭头: 环形 5"/>
            <p:cNvSpPr/>
            <p:nvPr/>
          </p:nvSpPr>
          <p:spPr>
            <a:xfrm>
              <a:off x="1643179" y="2000273"/>
              <a:ext cx="3439840" cy="3319027"/>
            </a:xfrm>
            <a:prstGeom prst="circularArrow">
              <a:avLst>
                <a:gd name="adj1" fmla="val 22120"/>
                <a:gd name="adj2" fmla="val 157868"/>
                <a:gd name="adj3" fmla="val 20694635"/>
                <a:gd name="adj4" fmla="val 1340979"/>
                <a:gd name="adj5" fmla="val 758"/>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cs typeface="+mn-ea"/>
                <a:sym typeface="+mn-lt"/>
              </a:endParaRPr>
            </a:p>
          </p:txBody>
        </p:sp>
        <p:sp>
          <p:nvSpPr>
            <p:cNvPr id="7" name="箭头: 环形 6"/>
            <p:cNvSpPr/>
            <p:nvPr/>
          </p:nvSpPr>
          <p:spPr>
            <a:xfrm>
              <a:off x="4524265" y="1325359"/>
              <a:ext cx="3439840" cy="3319027"/>
            </a:xfrm>
            <a:prstGeom prst="circularArrow">
              <a:avLst>
                <a:gd name="adj1" fmla="val 22120"/>
                <a:gd name="adj2" fmla="val 157868"/>
                <a:gd name="adj3" fmla="val 20694635"/>
                <a:gd name="adj4" fmla="val 1340979"/>
                <a:gd name="adj5" fmla="val 773"/>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75000"/>
                    <a:lumOff val="25000"/>
                  </a:schemeClr>
                </a:solidFill>
                <a:cs typeface="+mn-ea"/>
                <a:sym typeface="+mn-lt"/>
              </a:endParaRPr>
            </a:p>
          </p:txBody>
        </p:sp>
      </p:grpSp>
      <p:grpSp>
        <p:nvGrpSpPr>
          <p:cNvPr id="10" name="组合 9"/>
          <p:cNvGrpSpPr/>
          <p:nvPr/>
        </p:nvGrpSpPr>
        <p:grpSpPr>
          <a:xfrm>
            <a:off x="1963370" y="3838976"/>
            <a:ext cx="2432395" cy="1445022"/>
            <a:chOff x="1399527" y="2818473"/>
            <a:chExt cx="2742517" cy="1445022"/>
          </a:xfrm>
        </p:grpSpPr>
        <p:sp>
          <p:nvSpPr>
            <p:cNvPr id="11" name="文本框 19"/>
            <p:cNvSpPr txBox="1"/>
            <p:nvPr/>
          </p:nvSpPr>
          <p:spPr>
            <a:xfrm>
              <a:off x="1399527" y="3187170"/>
              <a:ext cx="2720093"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2"/>
                  </a:solidFill>
                  <a:cs typeface="+mn-ea"/>
                  <a:sym typeface="+mn-lt"/>
                </a:rPr>
                <a:t>根据用户实际产品</a:t>
              </a:r>
              <a:r>
                <a:rPr lang="en-US" altLang="zh-CN" sz="1600" dirty="0">
                  <a:solidFill>
                    <a:schemeClr val="tx2"/>
                  </a:solidFill>
                  <a:cs typeface="+mn-ea"/>
                  <a:sym typeface="+mn-lt"/>
                </a:rPr>
                <a:t>/</a:t>
              </a:r>
              <a:r>
                <a:rPr lang="zh-CN" altLang="en-US" sz="1600" dirty="0">
                  <a:solidFill>
                    <a:schemeClr val="tx2"/>
                  </a:solidFill>
                  <a:cs typeface="+mn-ea"/>
                  <a:sym typeface="+mn-lt"/>
                </a:rPr>
                <a:t>服务内容更换右侧展示图片。根据用户实际产品</a:t>
              </a:r>
              <a:r>
                <a:rPr lang="en-US" altLang="zh-CN" sz="1600" dirty="0">
                  <a:solidFill>
                    <a:schemeClr val="tx2"/>
                  </a:solidFill>
                  <a:cs typeface="+mn-ea"/>
                  <a:sym typeface="+mn-lt"/>
                </a:rPr>
                <a:t>/</a:t>
              </a:r>
              <a:r>
                <a:rPr lang="zh-CN" altLang="en-US" sz="1600" dirty="0">
                  <a:solidFill>
                    <a:schemeClr val="tx2"/>
                  </a:solidFill>
                  <a:cs typeface="+mn-ea"/>
                  <a:sym typeface="+mn-lt"/>
                </a:rPr>
                <a:t>服务内容更换右侧展示图片。</a:t>
              </a:r>
              <a:endParaRPr lang="zh-CN" altLang="en-US" sz="1600" dirty="0">
                <a:solidFill>
                  <a:schemeClr val="tx2"/>
                </a:solidFill>
                <a:cs typeface="+mn-ea"/>
                <a:sym typeface="+mn-lt"/>
              </a:endParaRPr>
            </a:p>
          </p:txBody>
        </p:sp>
        <p:sp>
          <p:nvSpPr>
            <p:cNvPr id="12" name="矩形 11"/>
            <p:cNvSpPr/>
            <p:nvPr/>
          </p:nvSpPr>
          <p:spPr>
            <a:xfrm>
              <a:off x="1463342" y="2818473"/>
              <a:ext cx="2678702" cy="3683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b="1" dirty="0">
                  <a:solidFill>
                    <a:schemeClr val="tx2"/>
                  </a:solidFill>
                  <a:cs typeface="+mn-ea"/>
                  <a:sym typeface="+mn-lt"/>
                </a:rPr>
                <a:t>（一）把握机会</a:t>
              </a:r>
              <a:endParaRPr lang="zh-CN" altLang="en-US" b="1" dirty="0">
                <a:solidFill>
                  <a:schemeClr val="tx2"/>
                </a:solidFill>
                <a:cs typeface="+mn-ea"/>
                <a:sym typeface="+mn-lt"/>
              </a:endParaRPr>
            </a:p>
          </p:txBody>
        </p:sp>
      </p:grpSp>
      <p:grpSp>
        <p:nvGrpSpPr>
          <p:cNvPr id="13" name="组合 12"/>
          <p:cNvGrpSpPr/>
          <p:nvPr/>
        </p:nvGrpSpPr>
        <p:grpSpPr>
          <a:xfrm>
            <a:off x="5058410" y="2228215"/>
            <a:ext cx="1986280" cy="1445718"/>
            <a:chOff x="1385208" y="2921343"/>
            <a:chExt cx="2734641" cy="1445480"/>
          </a:xfrm>
        </p:grpSpPr>
        <p:sp>
          <p:nvSpPr>
            <p:cNvPr id="14" name="文本框 19"/>
            <p:cNvSpPr txBox="1"/>
            <p:nvPr/>
          </p:nvSpPr>
          <p:spPr>
            <a:xfrm>
              <a:off x="1385208" y="3290675"/>
              <a:ext cx="2720093" cy="107614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sz="1600" dirty="0">
                  <a:solidFill>
                    <a:schemeClr val="tx2"/>
                  </a:solidFill>
                  <a:cs typeface="+mn-ea"/>
                  <a:sym typeface="+mn-lt"/>
                </a:rPr>
                <a:t>1. 内部技术风险</a:t>
              </a:r>
              <a:endParaRPr sz="1600" dirty="0">
                <a:solidFill>
                  <a:schemeClr val="tx2"/>
                </a:solidFill>
                <a:cs typeface="+mn-ea"/>
                <a:sym typeface="+mn-lt"/>
              </a:endParaRPr>
            </a:p>
            <a:p>
              <a:r>
                <a:rPr lang="zh-CN" altLang="en-US" sz="1600" dirty="0">
                  <a:solidFill>
                    <a:schemeClr val="tx2"/>
                  </a:solidFill>
                  <a:cs typeface="+mn-ea"/>
                  <a:sym typeface="+mn-lt"/>
                </a:rPr>
                <a:t>2. 内部管理风险</a:t>
              </a:r>
              <a:endParaRPr lang="zh-CN" altLang="en-US" sz="1600" dirty="0">
                <a:solidFill>
                  <a:schemeClr val="tx2"/>
                </a:solidFill>
                <a:cs typeface="+mn-ea"/>
                <a:sym typeface="+mn-lt"/>
              </a:endParaRPr>
            </a:p>
            <a:p>
              <a:r>
                <a:rPr lang="zh-CN" altLang="en-US" sz="1600" dirty="0">
                  <a:solidFill>
                    <a:schemeClr val="tx2"/>
                  </a:solidFill>
                  <a:cs typeface="+mn-ea"/>
                  <a:sym typeface="+mn-lt"/>
                </a:rPr>
                <a:t>3. 外部市场风险</a:t>
              </a:r>
              <a:endParaRPr lang="zh-CN" altLang="en-US" sz="1600" dirty="0">
                <a:solidFill>
                  <a:schemeClr val="tx2"/>
                </a:solidFill>
                <a:cs typeface="+mn-ea"/>
                <a:sym typeface="+mn-lt"/>
              </a:endParaRPr>
            </a:p>
            <a:p>
              <a:r>
                <a:rPr lang="zh-CN" altLang="en-US" sz="1600" dirty="0">
                  <a:solidFill>
                    <a:schemeClr val="tx2"/>
                  </a:solidFill>
                  <a:cs typeface="+mn-ea"/>
                  <a:sym typeface="+mn-lt"/>
                </a:rPr>
                <a:t>4. 资本风险</a:t>
              </a:r>
              <a:endParaRPr lang="zh-CN" altLang="en-US" sz="1600" dirty="0">
                <a:solidFill>
                  <a:schemeClr val="tx2"/>
                </a:solidFill>
                <a:cs typeface="+mn-ea"/>
                <a:sym typeface="+mn-lt"/>
              </a:endParaRPr>
            </a:p>
          </p:txBody>
        </p:sp>
        <p:sp>
          <p:nvSpPr>
            <p:cNvPr id="15" name="矩形 14"/>
            <p:cNvSpPr/>
            <p:nvPr/>
          </p:nvSpPr>
          <p:spPr>
            <a:xfrm>
              <a:off x="1441147" y="2921343"/>
              <a:ext cx="2678702" cy="3682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b="1" dirty="0">
                  <a:solidFill>
                    <a:schemeClr val="tx2"/>
                  </a:solidFill>
                  <a:cs typeface="+mn-ea"/>
                  <a:sym typeface="+mn-lt"/>
                </a:rPr>
                <a:t>（二）甘冒风险</a:t>
              </a:r>
              <a:endParaRPr lang="zh-CN" altLang="en-US" b="1" dirty="0">
                <a:solidFill>
                  <a:schemeClr val="tx2"/>
                </a:solidFill>
                <a:cs typeface="+mn-ea"/>
                <a:sym typeface="+mn-lt"/>
              </a:endParaRPr>
            </a:p>
          </p:txBody>
        </p:sp>
      </p:grpSp>
      <p:sp>
        <p:nvSpPr>
          <p:cNvPr id="16" name="箭头: 环形 15"/>
          <p:cNvSpPr/>
          <p:nvPr/>
        </p:nvSpPr>
        <p:spPr>
          <a:xfrm>
            <a:off x="7360243" y="2515798"/>
            <a:ext cx="3439840" cy="3319027"/>
          </a:xfrm>
          <a:prstGeom prst="circularArrow">
            <a:avLst>
              <a:gd name="adj1" fmla="val 22120"/>
              <a:gd name="adj2" fmla="val 157868"/>
              <a:gd name="adj3" fmla="val 20694635"/>
              <a:gd name="adj4" fmla="val 1340979"/>
              <a:gd name="adj5" fmla="val 773"/>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2"/>
              </a:solidFill>
              <a:cs typeface="+mn-ea"/>
              <a:sym typeface="+mn-lt"/>
            </a:endParaRPr>
          </a:p>
        </p:txBody>
      </p:sp>
      <p:grpSp>
        <p:nvGrpSpPr>
          <p:cNvPr id="17" name="组合 16"/>
          <p:cNvGrpSpPr/>
          <p:nvPr/>
        </p:nvGrpSpPr>
        <p:grpSpPr>
          <a:xfrm>
            <a:off x="7815897" y="3360821"/>
            <a:ext cx="2755265" cy="1987550"/>
            <a:chOff x="1270655" y="2921343"/>
            <a:chExt cx="3106551" cy="1987550"/>
          </a:xfrm>
        </p:grpSpPr>
        <p:sp>
          <p:nvSpPr>
            <p:cNvPr id="18" name="文本框 19"/>
            <p:cNvSpPr txBox="1"/>
            <p:nvPr/>
          </p:nvSpPr>
          <p:spPr>
            <a:xfrm>
              <a:off x="1270655" y="3340443"/>
              <a:ext cx="3106551"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sz="1600" dirty="0">
                  <a:solidFill>
                    <a:schemeClr val="tx2"/>
                  </a:solidFill>
                  <a:cs typeface="+mn-ea"/>
                  <a:sym typeface="+mn-lt"/>
                </a:rPr>
                <a:t>越是能够敏锐发现和把握机会，越是有胆识与能力化解风险，创业者就越有可能落入“机会主义陷阱”，产生违约、欺诈、损害社会福利甚至触犯法律的行为。</a:t>
              </a:r>
              <a:endParaRPr lang="zh-CN" altLang="en-US" sz="1600" dirty="0">
                <a:solidFill>
                  <a:schemeClr val="tx2"/>
                </a:solidFill>
                <a:cs typeface="+mn-ea"/>
                <a:sym typeface="+mn-lt"/>
              </a:endParaRPr>
            </a:p>
          </p:txBody>
        </p:sp>
        <p:sp>
          <p:nvSpPr>
            <p:cNvPr id="19" name="矩形 18"/>
            <p:cNvSpPr/>
            <p:nvPr/>
          </p:nvSpPr>
          <p:spPr>
            <a:xfrm>
              <a:off x="1441147" y="2921343"/>
              <a:ext cx="2678702" cy="3683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b="1" dirty="0">
                  <a:solidFill>
                    <a:schemeClr val="tx2"/>
                  </a:solidFill>
                  <a:cs typeface="+mn-ea"/>
                  <a:sym typeface="+mn-lt"/>
                </a:rPr>
                <a:t>（三）自我超越</a:t>
              </a:r>
              <a:endParaRPr lang="zh-CN" altLang="en-US" b="1" dirty="0">
                <a:solidFill>
                  <a:schemeClr val="tx2"/>
                </a:solidFill>
                <a:cs typeface="+mn-ea"/>
                <a:sym typeface="+mn-lt"/>
              </a:endParaRPr>
            </a:p>
          </p:txBody>
        </p:sp>
      </p:grpSp>
      <p:grpSp>
        <p:nvGrpSpPr>
          <p:cNvPr id="20" name="组合 19"/>
          <p:cNvGrpSpPr/>
          <p:nvPr/>
        </p:nvGrpSpPr>
        <p:grpSpPr>
          <a:xfrm>
            <a:off x="2863633" y="3041046"/>
            <a:ext cx="688475" cy="688475"/>
            <a:chOff x="2003696" y="4819645"/>
            <a:chExt cx="914400" cy="914400"/>
          </a:xfrm>
        </p:grpSpPr>
        <p:sp>
          <p:nvSpPr>
            <p:cNvPr id="21" name="椭圆 20"/>
            <p:cNvSpPr/>
            <p:nvPr/>
          </p:nvSpPr>
          <p:spPr>
            <a:xfrm>
              <a:off x="2003696" y="4819645"/>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cs typeface="+mn-ea"/>
                <a:sym typeface="+mn-lt"/>
              </a:endParaRPr>
            </a:p>
          </p:txBody>
        </p:sp>
        <p:grpSp>
          <p:nvGrpSpPr>
            <p:cNvPr id="22" name="组合 21"/>
            <p:cNvGrpSpPr/>
            <p:nvPr/>
          </p:nvGrpSpPr>
          <p:grpSpPr>
            <a:xfrm>
              <a:off x="2181496" y="5114920"/>
              <a:ext cx="558800" cy="323850"/>
              <a:chOff x="4995069" y="992982"/>
              <a:chExt cx="558800" cy="323850"/>
            </a:xfrm>
            <a:solidFill>
              <a:schemeClr val="bg1">
                <a:lumMod val="95000"/>
              </a:schemeClr>
            </a:solidFill>
          </p:grpSpPr>
          <p:sp>
            <p:nvSpPr>
              <p:cNvPr id="23" name="Oval 150"/>
              <p:cNvSpPr>
                <a:spLocks noChangeArrowheads="1"/>
              </p:cNvSpPr>
              <p:nvPr/>
            </p:nvSpPr>
            <p:spPr bwMode="auto">
              <a:xfrm>
                <a:off x="5115719" y="992982"/>
                <a:ext cx="323850" cy="323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24" name="Freeform 151"/>
              <p:cNvSpPr/>
              <p:nvPr/>
            </p:nvSpPr>
            <p:spPr bwMode="auto">
              <a:xfrm>
                <a:off x="4995069" y="1008857"/>
                <a:ext cx="558800" cy="273050"/>
              </a:xfrm>
              <a:custGeom>
                <a:avLst/>
                <a:gdLst>
                  <a:gd name="T0" fmla="*/ 24 w 205"/>
                  <a:gd name="T1" fmla="*/ 100 h 100"/>
                  <a:gd name="T2" fmla="*/ 5 w 205"/>
                  <a:gd name="T3" fmla="*/ 92 h 100"/>
                  <a:gd name="T4" fmla="*/ 45 w 205"/>
                  <a:gd name="T5" fmla="*/ 53 h 100"/>
                  <a:gd name="T6" fmla="*/ 51 w 205"/>
                  <a:gd name="T7" fmla="*/ 63 h 100"/>
                  <a:gd name="T8" fmla="*/ 17 w 205"/>
                  <a:gd name="T9" fmla="*/ 88 h 100"/>
                  <a:gd name="T10" fmla="*/ 108 w 205"/>
                  <a:gd name="T11" fmla="*/ 65 h 100"/>
                  <a:gd name="T12" fmla="*/ 190 w 205"/>
                  <a:gd name="T13" fmla="*/ 19 h 100"/>
                  <a:gd name="T14" fmla="*/ 149 w 205"/>
                  <a:gd name="T15" fmla="*/ 25 h 100"/>
                  <a:gd name="T16" fmla="*/ 146 w 205"/>
                  <a:gd name="T17" fmla="*/ 13 h 100"/>
                  <a:gd name="T18" fmla="*/ 202 w 205"/>
                  <a:gd name="T19" fmla="*/ 14 h 100"/>
                  <a:gd name="T20" fmla="*/ 177 w 205"/>
                  <a:gd name="T21" fmla="*/ 45 h 100"/>
                  <a:gd name="T22" fmla="*/ 113 w 205"/>
                  <a:gd name="T23" fmla="*/ 76 h 100"/>
                  <a:gd name="T24" fmla="*/ 24 w 205"/>
                  <a:gd name="T2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100">
                    <a:moveTo>
                      <a:pt x="24" y="100"/>
                    </a:moveTo>
                    <a:cubicBezTo>
                      <a:pt x="14" y="100"/>
                      <a:pt x="8" y="98"/>
                      <a:pt x="5" y="92"/>
                    </a:cubicBezTo>
                    <a:cubicBezTo>
                      <a:pt x="4" y="88"/>
                      <a:pt x="0" y="78"/>
                      <a:pt x="45" y="53"/>
                    </a:cubicBezTo>
                    <a:cubicBezTo>
                      <a:pt x="51" y="63"/>
                      <a:pt x="51" y="63"/>
                      <a:pt x="51" y="63"/>
                    </a:cubicBezTo>
                    <a:cubicBezTo>
                      <a:pt x="28" y="76"/>
                      <a:pt x="19" y="84"/>
                      <a:pt x="17" y="88"/>
                    </a:cubicBezTo>
                    <a:cubicBezTo>
                      <a:pt x="25" y="90"/>
                      <a:pt x="57" y="86"/>
                      <a:pt x="108" y="65"/>
                    </a:cubicBezTo>
                    <a:cubicBezTo>
                      <a:pt x="160" y="45"/>
                      <a:pt x="186" y="26"/>
                      <a:pt x="190" y="19"/>
                    </a:cubicBezTo>
                    <a:cubicBezTo>
                      <a:pt x="186" y="18"/>
                      <a:pt x="175" y="18"/>
                      <a:pt x="149" y="25"/>
                    </a:cubicBezTo>
                    <a:cubicBezTo>
                      <a:pt x="146" y="13"/>
                      <a:pt x="146" y="13"/>
                      <a:pt x="146" y="13"/>
                    </a:cubicBezTo>
                    <a:cubicBezTo>
                      <a:pt x="196" y="0"/>
                      <a:pt x="200" y="10"/>
                      <a:pt x="202" y="14"/>
                    </a:cubicBezTo>
                    <a:cubicBezTo>
                      <a:pt x="205" y="22"/>
                      <a:pt x="198" y="32"/>
                      <a:pt x="177" y="45"/>
                    </a:cubicBezTo>
                    <a:cubicBezTo>
                      <a:pt x="161" y="55"/>
                      <a:pt x="138" y="66"/>
                      <a:pt x="113" y="76"/>
                    </a:cubicBezTo>
                    <a:cubicBezTo>
                      <a:pt x="105" y="80"/>
                      <a:pt x="53" y="100"/>
                      <a:pt x="24"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grpSp>
        <p:nvGrpSpPr>
          <p:cNvPr id="25" name="组合 24"/>
          <p:cNvGrpSpPr/>
          <p:nvPr/>
        </p:nvGrpSpPr>
        <p:grpSpPr>
          <a:xfrm>
            <a:off x="5767947" y="3839212"/>
            <a:ext cx="661684" cy="661684"/>
            <a:chOff x="4007768" y="2647142"/>
            <a:chExt cx="914400" cy="914400"/>
          </a:xfrm>
        </p:grpSpPr>
        <p:sp>
          <p:nvSpPr>
            <p:cNvPr id="26" name="椭圆 25"/>
            <p:cNvSpPr/>
            <p:nvPr/>
          </p:nvSpPr>
          <p:spPr>
            <a:xfrm>
              <a:off x="4007768" y="2647142"/>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cs typeface="+mn-ea"/>
                <a:sym typeface="+mn-lt"/>
              </a:endParaRPr>
            </a:p>
          </p:txBody>
        </p:sp>
        <p:sp>
          <p:nvSpPr>
            <p:cNvPr id="27" name="Freeform 42"/>
            <p:cNvSpPr>
              <a:spLocks noEditPoints="1"/>
            </p:cNvSpPr>
            <p:nvPr/>
          </p:nvSpPr>
          <p:spPr bwMode="auto">
            <a:xfrm>
              <a:off x="4212555" y="2848189"/>
              <a:ext cx="504825" cy="539750"/>
            </a:xfrm>
            <a:custGeom>
              <a:avLst/>
              <a:gdLst>
                <a:gd name="T0" fmla="*/ 169 w 185"/>
                <a:gd name="T1" fmla="*/ 93 h 198"/>
                <a:gd name="T2" fmla="*/ 147 w 185"/>
                <a:gd name="T3" fmla="*/ 35 h 198"/>
                <a:gd name="T4" fmla="*/ 93 w 185"/>
                <a:gd name="T5" fmla="*/ 0 h 198"/>
                <a:gd name="T6" fmla="*/ 39 w 185"/>
                <a:gd name="T7" fmla="*/ 35 h 198"/>
                <a:gd name="T8" fmla="*/ 22 w 185"/>
                <a:gd name="T9" fmla="*/ 99 h 198"/>
                <a:gd name="T10" fmla="*/ 39 w 185"/>
                <a:gd name="T11" fmla="*/ 162 h 198"/>
                <a:gd name="T12" fmla="*/ 93 w 185"/>
                <a:gd name="T13" fmla="*/ 198 h 198"/>
                <a:gd name="T14" fmla="*/ 147 w 185"/>
                <a:gd name="T15" fmla="*/ 162 h 198"/>
                <a:gd name="T16" fmla="*/ 169 w 185"/>
                <a:gd name="T17" fmla="*/ 104 h 198"/>
                <a:gd name="T18" fmla="*/ 147 w 185"/>
                <a:gd name="T19" fmla="*/ 47 h 198"/>
                <a:gd name="T20" fmla="*/ 159 w 185"/>
                <a:gd name="T21" fmla="*/ 86 h 198"/>
                <a:gd name="T22" fmla="*/ 137 w 185"/>
                <a:gd name="T23" fmla="*/ 74 h 198"/>
                <a:gd name="T24" fmla="*/ 147 w 185"/>
                <a:gd name="T25" fmla="*/ 47 h 198"/>
                <a:gd name="T26" fmla="*/ 93 w 185"/>
                <a:gd name="T27" fmla="*/ 136 h 198"/>
                <a:gd name="T28" fmla="*/ 61 w 185"/>
                <a:gd name="T29" fmla="*/ 117 h 198"/>
                <a:gd name="T30" fmla="*/ 61 w 185"/>
                <a:gd name="T31" fmla="*/ 80 h 198"/>
                <a:gd name="T32" fmla="*/ 93 w 185"/>
                <a:gd name="T33" fmla="*/ 61 h 198"/>
                <a:gd name="T34" fmla="*/ 125 w 185"/>
                <a:gd name="T35" fmla="*/ 80 h 198"/>
                <a:gd name="T36" fmla="*/ 125 w 185"/>
                <a:gd name="T37" fmla="*/ 117 h 198"/>
                <a:gd name="T38" fmla="*/ 123 w 185"/>
                <a:gd name="T39" fmla="*/ 133 h 198"/>
                <a:gd name="T40" fmla="*/ 108 w 185"/>
                <a:gd name="T41" fmla="*/ 142 h 198"/>
                <a:gd name="T42" fmla="*/ 123 w 185"/>
                <a:gd name="T43" fmla="*/ 133 h 198"/>
                <a:gd name="T44" fmla="*/ 66 w 185"/>
                <a:gd name="T45" fmla="*/ 146 h 198"/>
                <a:gd name="T46" fmla="*/ 71 w 185"/>
                <a:gd name="T47" fmla="*/ 138 h 198"/>
                <a:gd name="T48" fmla="*/ 48 w 185"/>
                <a:gd name="T49" fmla="*/ 108 h 198"/>
                <a:gd name="T50" fmla="*/ 48 w 185"/>
                <a:gd name="T51" fmla="*/ 90 h 198"/>
                <a:gd name="T52" fmla="*/ 48 w 185"/>
                <a:gd name="T53" fmla="*/ 108 h 198"/>
                <a:gd name="T54" fmla="*/ 66 w 185"/>
                <a:gd name="T55" fmla="*/ 51 h 198"/>
                <a:gd name="T56" fmla="*/ 71 w 185"/>
                <a:gd name="T57" fmla="*/ 60 h 198"/>
                <a:gd name="T58" fmla="*/ 108 w 185"/>
                <a:gd name="T59" fmla="*/ 55 h 198"/>
                <a:gd name="T60" fmla="*/ 123 w 185"/>
                <a:gd name="T61" fmla="*/ 64 h 198"/>
                <a:gd name="T62" fmla="*/ 108 w 185"/>
                <a:gd name="T63" fmla="*/ 55 h 198"/>
                <a:gd name="T64" fmla="*/ 148 w 185"/>
                <a:gd name="T65" fmla="*/ 99 h 198"/>
                <a:gd name="T66" fmla="*/ 138 w 185"/>
                <a:gd name="T67" fmla="*/ 99 h 198"/>
                <a:gd name="T68" fmla="*/ 93 w 185"/>
                <a:gd name="T69" fmla="*/ 12 h 198"/>
                <a:gd name="T70" fmla="*/ 93 w 185"/>
                <a:gd name="T71" fmla="*/ 48 h 198"/>
                <a:gd name="T72" fmla="*/ 93 w 185"/>
                <a:gd name="T73" fmla="*/ 12 h 198"/>
                <a:gd name="T74" fmla="*/ 39 w 185"/>
                <a:gd name="T75" fmla="*/ 47 h 198"/>
                <a:gd name="T76" fmla="*/ 49 w 185"/>
                <a:gd name="T77" fmla="*/ 73 h 198"/>
                <a:gd name="T78" fmla="*/ 18 w 185"/>
                <a:gd name="T79" fmla="*/ 55 h 198"/>
                <a:gd name="T80" fmla="*/ 18 w 185"/>
                <a:gd name="T81" fmla="*/ 142 h 198"/>
                <a:gd name="T82" fmla="*/ 49 w 185"/>
                <a:gd name="T83" fmla="*/ 124 h 198"/>
                <a:gd name="T84" fmla="*/ 39 w 185"/>
                <a:gd name="T85" fmla="*/ 150 h 198"/>
                <a:gd name="T86" fmla="*/ 69 w 185"/>
                <a:gd name="T87" fmla="*/ 158 h 198"/>
                <a:gd name="T88" fmla="*/ 117 w 185"/>
                <a:gd name="T89" fmla="*/ 158 h 198"/>
                <a:gd name="T90" fmla="*/ 168 w 185"/>
                <a:gd name="T91" fmla="*/ 142 h 198"/>
                <a:gd name="T92" fmla="*/ 132 w 185"/>
                <a:gd name="T93" fmla="*/ 149 h 198"/>
                <a:gd name="T94" fmla="*/ 156 w 185"/>
                <a:gd name="T95" fmla="*/ 107 h 198"/>
                <a:gd name="T96" fmla="*/ 168 w 185"/>
                <a:gd name="T97" fmla="*/ 14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5" h="198">
                  <a:moveTo>
                    <a:pt x="164" y="99"/>
                  </a:moveTo>
                  <a:cubicBezTo>
                    <a:pt x="166" y="97"/>
                    <a:pt x="167" y="95"/>
                    <a:pt x="169" y="93"/>
                  </a:cubicBezTo>
                  <a:cubicBezTo>
                    <a:pt x="182" y="76"/>
                    <a:pt x="185" y="60"/>
                    <a:pt x="179" y="49"/>
                  </a:cubicBezTo>
                  <a:cubicBezTo>
                    <a:pt x="175" y="43"/>
                    <a:pt x="167" y="35"/>
                    <a:pt x="147" y="35"/>
                  </a:cubicBezTo>
                  <a:cubicBezTo>
                    <a:pt x="141" y="35"/>
                    <a:pt x="135" y="36"/>
                    <a:pt x="129" y="37"/>
                  </a:cubicBezTo>
                  <a:cubicBezTo>
                    <a:pt x="121" y="14"/>
                    <a:pt x="108" y="0"/>
                    <a:pt x="93" y="0"/>
                  </a:cubicBezTo>
                  <a:cubicBezTo>
                    <a:pt x="78" y="0"/>
                    <a:pt x="65" y="14"/>
                    <a:pt x="57" y="37"/>
                  </a:cubicBezTo>
                  <a:cubicBezTo>
                    <a:pt x="51" y="36"/>
                    <a:pt x="45" y="35"/>
                    <a:pt x="39" y="35"/>
                  </a:cubicBezTo>
                  <a:cubicBezTo>
                    <a:pt x="20" y="35"/>
                    <a:pt x="11" y="43"/>
                    <a:pt x="7" y="49"/>
                  </a:cubicBezTo>
                  <a:cubicBezTo>
                    <a:pt x="0" y="62"/>
                    <a:pt x="6" y="80"/>
                    <a:pt x="22" y="99"/>
                  </a:cubicBezTo>
                  <a:cubicBezTo>
                    <a:pt x="6" y="117"/>
                    <a:pt x="0" y="135"/>
                    <a:pt x="7" y="148"/>
                  </a:cubicBezTo>
                  <a:cubicBezTo>
                    <a:pt x="11" y="155"/>
                    <a:pt x="20" y="162"/>
                    <a:pt x="39" y="162"/>
                  </a:cubicBezTo>
                  <a:cubicBezTo>
                    <a:pt x="45" y="162"/>
                    <a:pt x="51" y="162"/>
                    <a:pt x="57" y="160"/>
                  </a:cubicBezTo>
                  <a:cubicBezTo>
                    <a:pt x="65" y="183"/>
                    <a:pt x="78" y="198"/>
                    <a:pt x="93" y="198"/>
                  </a:cubicBezTo>
                  <a:cubicBezTo>
                    <a:pt x="108" y="198"/>
                    <a:pt x="121" y="183"/>
                    <a:pt x="129" y="160"/>
                  </a:cubicBezTo>
                  <a:cubicBezTo>
                    <a:pt x="135" y="162"/>
                    <a:pt x="141" y="162"/>
                    <a:pt x="147" y="162"/>
                  </a:cubicBezTo>
                  <a:cubicBezTo>
                    <a:pt x="167" y="162"/>
                    <a:pt x="175" y="155"/>
                    <a:pt x="179" y="148"/>
                  </a:cubicBezTo>
                  <a:cubicBezTo>
                    <a:pt x="185" y="137"/>
                    <a:pt x="182" y="121"/>
                    <a:pt x="169" y="104"/>
                  </a:cubicBezTo>
                  <a:cubicBezTo>
                    <a:pt x="167" y="102"/>
                    <a:pt x="166" y="100"/>
                    <a:pt x="164" y="99"/>
                  </a:cubicBezTo>
                  <a:close/>
                  <a:moveTo>
                    <a:pt x="147" y="47"/>
                  </a:moveTo>
                  <a:cubicBezTo>
                    <a:pt x="158" y="47"/>
                    <a:pt x="165" y="50"/>
                    <a:pt x="168" y="55"/>
                  </a:cubicBezTo>
                  <a:cubicBezTo>
                    <a:pt x="172" y="62"/>
                    <a:pt x="169" y="73"/>
                    <a:pt x="159" y="86"/>
                  </a:cubicBezTo>
                  <a:cubicBezTo>
                    <a:pt x="158" y="87"/>
                    <a:pt x="157" y="89"/>
                    <a:pt x="156" y="90"/>
                  </a:cubicBezTo>
                  <a:cubicBezTo>
                    <a:pt x="150" y="84"/>
                    <a:pt x="144" y="79"/>
                    <a:pt x="137" y="74"/>
                  </a:cubicBezTo>
                  <a:cubicBezTo>
                    <a:pt x="136" y="65"/>
                    <a:pt x="134" y="56"/>
                    <a:pt x="132" y="49"/>
                  </a:cubicBezTo>
                  <a:cubicBezTo>
                    <a:pt x="137" y="48"/>
                    <a:pt x="142" y="47"/>
                    <a:pt x="147" y="47"/>
                  </a:cubicBezTo>
                  <a:close/>
                  <a:moveTo>
                    <a:pt x="110" y="127"/>
                  </a:moveTo>
                  <a:cubicBezTo>
                    <a:pt x="104" y="130"/>
                    <a:pt x="99" y="133"/>
                    <a:pt x="93" y="136"/>
                  </a:cubicBezTo>
                  <a:cubicBezTo>
                    <a:pt x="88" y="133"/>
                    <a:pt x="82" y="130"/>
                    <a:pt x="77" y="127"/>
                  </a:cubicBezTo>
                  <a:cubicBezTo>
                    <a:pt x="71" y="124"/>
                    <a:pt x="66" y="121"/>
                    <a:pt x="61" y="117"/>
                  </a:cubicBezTo>
                  <a:cubicBezTo>
                    <a:pt x="60" y="111"/>
                    <a:pt x="60" y="105"/>
                    <a:pt x="60" y="99"/>
                  </a:cubicBezTo>
                  <a:cubicBezTo>
                    <a:pt x="60" y="92"/>
                    <a:pt x="60" y="86"/>
                    <a:pt x="61" y="80"/>
                  </a:cubicBezTo>
                  <a:cubicBezTo>
                    <a:pt x="66" y="77"/>
                    <a:pt x="71" y="73"/>
                    <a:pt x="77" y="70"/>
                  </a:cubicBezTo>
                  <a:cubicBezTo>
                    <a:pt x="82" y="67"/>
                    <a:pt x="88" y="64"/>
                    <a:pt x="93" y="61"/>
                  </a:cubicBezTo>
                  <a:cubicBezTo>
                    <a:pt x="99" y="64"/>
                    <a:pt x="104" y="67"/>
                    <a:pt x="110" y="70"/>
                  </a:cubicBezTo>
                  <a:cubicBezTo>
                    <a:pt x="115" y="73"/>
                    <a:pt x="120" y="77"/>
                    <a:pt x="125" y="80"/>
                  </a:cubicBezTo>
                  <a:cubicBezTo>
                    <a:pt x="126" y="86"/>
                    <a:pt x="126" y="92"/>
                    <a:pt x="126" y="99"/>
                  </a:cubicBezTo>
                  <a:cubicBezTo>
                    <a:pt x="126" y="105"/>
                    <a:pt x="126" y="111"/>
                    <a:pt x="125" y="117"/>
                  </a:cubicBezTo>
                  <a:cubicBezTo>
                    <a:pt x="120" y="121"/>
                    <a:pt x="115" y="124"/>
                    <a:pt x="110" y="127"/>
                  </a:cubicBezTo>
                  <a:close/>
                  <a:moveTo>
                    <a:pt x="123" y="133"/>
                  </a:moveTo>
                  <a:cubicBezTo>
                    <a:pt x="122" y="138"/>
                    <a:pt x="122" y="142"/>
                    <a:pt x="120" y="146"/>
                  </a:cubicBezTo>
                  <a:cubicBezTo>
                    <a:pt x="116" y="145"/>
                    <a:pt x="112" y="144"/>
                    <a:pt x="108" y="142"/>
                  </a:cubicBezTo>
                  <a:cubicBezTo>
                    <a:pt x="110" y="141"/>
                    <a:pt x="113" y="139"/>
                    <a:pt x="116" y="138"/>
                  </a:cubicBezTo>
                  <a:cubicBezTo>
                    <a:pt x="118" y="136"/>
                    <a:pt x="121" y="135"/>
                    <a:pt x="123" y="133"/>
                  </a:cubicBezTo>
                  <a:close/>
                  <a:moveTo>
                    <a:pt x="78" y="142"/>
                  </a:moveTo>
                  <a:cubicBezTo>
                    <a:pt x="74" y="144"/>
                    <a:pt x="70" y="145"/>
                    <a:pt x="66" y="146"/>
                  </a:cubicBezTo>
                  <a:cubicBezTo>
                    <a:pt x="65" y="142"/>
                    <a:pt x="64" y="138"/>
                    <a:pt x="63" y="133"/>
                  </a:cubicBezTo>
                  <a:cubicBezTo>
                    <a:pt x="65" y="135"/>
                    <a:pt x="68" y="136"/>
                    <a:pt x="71" y="138"/>
                  </a:cubicBezTo>
                  <a:cubicBezTo>
                    <a:pt x="73" y="139"/>
                    <a:pt x="76" y="141"/>
                    <a:pt x="78" y="142"/>
                  </a:cubicBezTo>
                  <a:close/>
                  <a:moveTo>
                    <a:pt x="48" y="108"/>
                  </a:moveTo>
                  <a:cubicBezTo>
                    <a:pt x="45" y="105"/>
                    <a:pt x="41" y="102"/>
                    <a:pt x="38" y="99"/>
                  </a:cubicBezTo>
                  <a:cubicBezTo>
                    <a:pt x="41" y="96"/>
                    <a:pt x="45" y="93"/>
                    <a:pt x="48" y="90"/>
                  </a:cubicBezTo>
                  <a:cubicBezTo>
                    <a:pt x="48" y="93"/>
                    <a:pt x="48" y="96"/>
                    <a:pt x="48" y="99"/>
                  </a:cubicBezTo>
                  <a:cubicBezTo>
                    <a:pt x="48" y="102"/>
                    <a:pt x="48" y="105"/>
                    <a:pt x="48" y="108"/>
                  </a:cubicBezTo>
                  <a:close/>
                  <a:moveTo>
                    <a:pt x="63" y="64"/>
                  </a:moveTo>
                  <a:cubicBezTo>
                    <a:pt x="64" y="60"/>
                    <a:pt x="65" y="55"/>
                    <a:pt x="66" y="51"/>
                  </a:cubicBezTo>
                  <a:cubicBezTo>
                    <a:pt x="70" y="52"/>
                    <a:pt x="74" y="54"/>
                    <a:pt x="78" y="55"/>
                  </a:cubicBezTo>
                  <a:cubicBezTo>
                    <a:pt x="76" y="57"/>
                    <a:pt x="73" y="58"/>
                    <a:pt x="71" y="60"/>
                  </a:cubicBezTo>
                  <a:cubicBezTo>
                    <a:pt x="68" y="61"/>
                    <a:pt x="65" y="63"/>
                    <a:pt x="63" y="64"/>
                  </a:cubicBezTo>
                  <a:close/>
                  <a:moveTo>
                    <a:pt x="108" y="55"/>
                  </a:moveTo>
                  <a:cubicBezTo>
                    <a:pt x="112" y="54"/>
                    <a:pt x="116" y="52"/>
                    <a:pt x="120" y="51"/>
                  </a:cubicBezTo>
                  <a:cubicBezTo>
                    <a:pt x="122" y="55"/>
                    <a:pt x="122" y="60"/>
                    <a:pt x="123" y="64"/>
                  </a:cubicBezTo>
                  <a:cubicBezTo>
                    <a:pt x="121" y="63"/>
                    <a:pt x="118" y="61"/>
                    <a:pt x="116" y="60"/>
                  </a:cubicBezTo>
                  <a:cubicBezTo>
                    <a:pt x="113" y="58"/>
                    <a:pt x="110" y="57"/>
                    <a:pt x="108" y="55"/>
                  </a:cubicBezTo>
                  <a:close/>
                  <a:moveTo>
                    <a:pt x="138" y="90"/>
                  </a:moveTo>
                  <a:cubicBezTo>
                    <a:pt x="141" y="93"/>
                    <a:pt x="145" y="96"/>
                    <a:pt x="148" y="99"/>
                  </a:cubicBezTo>
                  <a:cubicBezTo>
                    <a:pt x="145" y="102"/>
                    <a:pt x="141" y="105"/>
                    <a:pt x="138" y="108"/>
                  </a:cubicBezTo>
                  <a:cubicBezTo>
                    <a:pt x="138" y="105"/>
                    <a:pt x="138" y="102"/>
                    <a:pt x="138" y="99"/>
                  </a:cubicBezTo>
                  <a:cubicBezTo>
                    <a:pt x="138" y="96"/>
                    <a:pt x="138" y="93"/>
                    <a:pt x="138" y="90"/>
                  </a:cubicBezTo>
                  <a:close/>
                  <a:moveTo>
                    <a:pt x="93" y="12"/>
                  </a:moveTo>
                  <a:cubicBezTo>
                    <a:pt x="102" y="12"/>
                    <a:pt x="110" y="22"/>
                    <a:pt x="117" y="40"/>
                  </a:cubicBezTo>
                  <a:cubicBezTo>
                    <a:pt x="109" y="42"/>
                    <a:pt x="101" y="45"/>
                    <a:pt x="93" y="48"/>
                  </a:cubicBezTo>
                  <a:cubicBezTo>
                    <a:pt x="85" y="45"/>
                    <a:pt x="77" y="42"/>
                    <a:pt x="69" y="40"/>
                  </a:cubicBezTo>
                  <a:cubicBezTo>
                    <a:pt x="76" y="22"/>
                    <a:pt x="85" y="12"/>
                    <a:pt x="93" y="12"/>
                  </a:cubicBezTo>
                  <a:close/>
                  <a:moveTo>
                    <a:pt x="18" y="55"/>
                  </a:moveTo>
                  <a:cubicBezTo>
                    <a:pt x="21" y="50"/>
                    <a:pt x="28" y="47"/>
                    <a:pt x="39" y="47"/>
                  </a:cubicBezTo>
                  <a:cubicBezTo>
                    <a:pt x="44" y="47"/>
                    <a:pt x="49" y="48"/>
                    <a:pt x="54" y="49"/>
                  </a:cubicBezTo>
                  <a:cubicBezTo>
                    <a:pt x="52" y="56"/>
                    <a:pt x="50" y="65"/>
                    <a:pt x="49" y="73"/>
                  </a:cubicBezTo>
                  <a:cubicBezTo>
                    <a:pt x="42" y="79"/>
                    <a:pt x="36" y="84"/>
                    <a:pt x="30" y="90"/>
                  </a:cubicBezTo>
                  <a:cubicBezTo>
                    <a:pt x="18" y="75"/>
                    <a:pt x="14" y="62"/>
                    <a:pt x="18" y="55"/>
                  </a:cubicBezTo>
                  <a:close/>
                  <a:moveTo>
                    <a:pt x="39" y="150"/>
                  </a:moveTo>
                  <a:cubicBezTo>
                    <a:pt x="28" y="150"/>
                    <a:pt x="21" y="147"/>
                    <a:pt x="18" y="142"/>
                  </a:cubicBezTo>
                  <a:cubicBezTo>
                    <a:pt x="14" y="135"/>
                    <a:pt x="18" y="122"/>
                    <a:pt x="30" y="108"/>
                  </a:cubicBezTo>
                  <a:cubicBezTo>
                    <a:pt x="36" y="113"/>
                    <a:pt x="42" y="119"/>
                    <a:pt x="49" y="124"/>
                  </a:cubicBezTo>
                  <a:cubicBezTo>
                    <a:pt x="50" y="133"/>
                    <a:pt x="52" y="141"/>
                    <a:pt x="54" y="149"/>
                  </a:cubicBezTo>
                  <a:cubicBezTo>
                    <a:pt x="49" y="150"/>
                    <a:pt x="44" y="150"/>
                    <a:pt x="39" y="150"/>
                  </a:cubicBezTo>
                  <a:close/>
                  <a:moveTo>
                    <a:pt x="93" y="186"/>
                  </a:moveTo>
                  <a:cubicBezTo>
                    <a:pt x="85" y="186"/>
                    <a:pt x="76" y="175"/>
                    <a:pt x="69" y="158"/>
                  </a:cubicBezTo>
                  <a:cubicBezTo>
                    <a:pt x="77" y="155"/>
                    <a:pt x="85" y="153"/>
                    <a:pt x="93" y="149"/>
                  </a:cubicBezTo>
                  <a:cubicBezTo>
                    <a:pt x="101" y="153"/>
                    <a:pt x="109" y="155"/>
                    <a:pt x="117" y="158"/>
                  </a:cubicBezTo>
                  <a:cubicBezTo>
                    <a:pt x="110" y="175"/>
                    <a:pt x="102" y="186"/>
                    <a:pt x="93" y="186"/>
                  </a:cubicBezTo>
                  <a:close/>
                  <a:moveTo>
                    <a:pt x="168" y="142"/>
                  </a:moveTo>
                  <a:cubicBezTo>
                    <a:pt x="165" y="147"/>
                    <a:pt x="158" y="150"/>
                    <a:pt x="147" y="150"/>
                  </a:cubicBezTo>
                  <a:cubicBezTo>
                    <a:pt x="142" y="150"/>
                    <a:pt x="137" y="150"/>
                    <a:pt x="132" y="149"/>
                  </a:cubicBezTo>
                  <a:cubicBezTo>
                    <a:pt x="134" y="141"/>
                    <a:pt x="136" y="133"/>
                    <a:pt x="137" y="124"/>
                  </a:cubicBezTo>
                  <a:cubicBezTo>
                    <a:pt x="144" y="119"/>
                    <a:pt x="150" y="113"/>
                    <a:pt x="156" y="107"/>
                  </a:cubicBezTo>
                  <a:cubicBezTo>
                    <a:pt x="157" y="109"/>
                    <a:pt x="158" y="110"/>
                    <a:pt x="159" y="111"/>
                  </a:cubicBezTo>
                  <a:cubicBezTo>
                    <a:pt x="169" y="124"/>
                    <a:pt x="172" y="135"/>
                    <a:pt x="168" y="14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nvGrpSpPr>
          <p:cNvPr id="28" name="组合 27"/>
          <p:cNvGrpSpPr/>
          <p:nvPr/>
        </p:nvGrpSpPr>
        <p:grpSpPr>
          <a:xfrm>
            <a:off x="8684883" y="2680486"/>
            <a:ext cx="656440" cy="656440"/>
            <a:chOff x="544648" y="4362445"/>
            <a:chExt cx="914400" cy="914400"/>
          </a:xfrm>
        </p:grpSpPr>
        <p:sp>
          <p:nvSpPr>
            <p:cNvPr id="29" name="椭圆 28"/>
            <p:cNvSpPr/>
            <p:nvPr/>
          </p:nvSpPr>
          <p:spPr>
            <a:xfrm>
              <a:off x="544648" y="4362445"/>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2"/>
                </a:solidFill>
                <a:cs typeface="+mn-ea"/>
                <a:sym typeface="+mn-lt"/>
              </a:endParaRPr>
            </a:p>
          </p:txBody>
        </p:sp>
        <p:grpSp>
          <p:nvGrpSpPr>
            <p:cNvPr id="30" name="组合 29"/>
            <p:cNvGrpSpPr/>
            <p:nvPr/>
          </p:nvGrpSpPr>
          <p:grpSpPr>
            <a:xfrm>
              <a:off x="765546" y="4589256"/>
              <a:ext cx="536575" cy="436563"/>
              <a:chOff x="3669507" y="935831"/>
              <a:chExt cx="536575" cy="436563"/>
            </a:xfrm>
            <a:solidFill>
              <a:schemeClr val="bg1">
                <a:lumMod val="95000"/>
              </a:schemeClr>
            </a:solidFill>
          </p:grpSpPr>
          <p:sp>
            <p:nvSpPr>
              <p:cNvPr id="31" name="Freeform 152"/>
              <p:cNvSpPr/>
              <p:nvPr/>
            </p:nvSpPr>
            <p:spPr bwMode="auto">
              <a:xfrm>
                <a:off x="3669507" y="1000919"/>
                <a:ext cx="517525" cy="171450"/>
              </a:xfrm>
              <a:custGeom>
                <a:avLst/>
                <a:gdLst>
                  <a:gd name="T0" fmla="*/ 189 w 190"/>
                  <a:gd name="T1" fmla="*/ 21 h 63"/>
                  <a:gd name="T2" fmla="*/ 187 w 190"/>
                  <a:gd name="T3" fmla="*/ 18 h 63"/>
                  <a:gd name="T4" fmla="*/ 127 w 190"/>
                  <a:gd name="T5" fmla="*/ 0 h 63"/>
                  <a:gd name="T6" fmla="*/ 127 w 190"/>
                  <a:gd name="T7" fmla="*/ 2 h 63"/>
                  <a:gd name="T8" fmla="*/ 125 w 190"/>
                  <a:gd name="T9" fmla="*/ 7 h 63"/>
                  <a:gd name="T10" fmla="*/ 82 w 190"/>
                  <a:gd name="T11" fmla="*/ 19 h 63"/>
                  <a:gd name="T12" fmla="*/ 59 w 190"/>
                  <a:gd name="T13" fmla="*/ 16 h 63"/>
                  <a:gd name="T14" fmla="*/ 56 w 190"/>
                  <a:gd name="T15" fmla="*/ 12 h 63"/>
                  <a:gd name="T16" fmla="*/ 56 w 190"/>
                  <a:gd name="T17" fmla="*/ 10 h 63"/>
                  <a:gd name="T18" fmla="*/ 2 w 190"/>
                  <a:gd name="T19" fmla="*/ 42 h 63"/>
                  <a:gd name="T20" fmla="*/ 2 w 190"/>
                  <a:gd name="T21" fmla="*/ 42 h 63"/>
                  <a:gd name="T22" fmla="*/ 2 w 190"/>
                  <a:gd name="T23" fmla="*/ 42 h 63"/>
                  <a:gd name="T24" fmla="*/ 1 w 190"/>
                  <a:gd name="T25" fmla="*/ 43 h 63"/>
                  <a:gd name="T26" fmla="*/ 1 w 190"/>
                  <a:gd name="T27" fmla="*/ 44 h 63"/>
                  <a:gd name="T28" fmla="*/ 0 w 190"/>
                  <a:gd name="T29" fmla="*/ 45 h 63"/>
                  <a:gd name="T30" fmla="*/ 0 w 190"/>
                  <a:gd name="T31" fmla="*/ 45 h 63"/>
                  <a:gd name="T32" fmla="*/ 0 w 190"/>
                  <a:gd name="T33" fmla="*/ 46 h 63"/>
                  <a:gd name="T34" fmla="*/ 0 w 190"/>
                  <a:gd name="T35" fmla="*/ 47 h 63"/>
                  <a:gd name="T36" fmla="*/ 1 w 190"/>
                  <a:gd name="T37" fmla="*/ 48 h 63"/>
                  <a:gd name="T38" fmla="*/ 1 w 190"/>
                  <a:gd name="T39" fmla="*/ 48 h 63"/>
                  <a:gd name="T40" fmla="*/ 2 w 190"/>
                  <a:gd name="T41" fmla="*/ 49 h 63"/>
                  <a:gd name="T42" fmla="*/ 2 w 190"/>
                  <a:gd name="T43" fmla="*/ 49 h 63"/>
                  <a:gd name="T44" fmla="*/ 80 w 190"/>
                  <a:gd name="T45" fmla="*/ 63 h 63"/>
                  <a:gd name="T46" fmla="*/ 187 w 190"/>
                  <a:gd name="T47" fmla="*/ 26 h 63"/>
                  <a:gd name="T48" fmla="*/ 188 w 190"/>
                  <a:gd name="T49" fmla="*/ 25 h 63"/>
                  <a:gd name="T50" fmla="*/ 189 w 190"/>
                  <a:gd name="T51"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0" h="63">
                    <a:moveTo>
                      <a:pt x="189" y="21"/>
                    </a:moveTo>
                    <a:cubicBezTo>
                      <a:pt x="189" y="20"/>
                      <a:pt x="188" y="19"/>
                      <a:pt x="187" y="18"/>
                    </a:cubicBezTo>
                    <a:cubicBezTo>
                      <a:pt x="127" y="0"/>
                      <a:pt x="127" y="0"/>
                      <a:pt x="127" y="0"/>
                    </a:cubicBezTo>
                    <a:cubicBezTo>
                      <a:pt x="127" y="1"/>
                      <a:pt x="127" y="2"/>
                      <a:pt x="127" y="2"/>
                    </a:cubicBezTo>
                    <a:cubicBezTo>
                      <a:pt x="127" y="4"/>
                      <a:pt x="127" y="6"/>
                      <a:pt x="125" y="7"/>
                    </a:cubicBezTo>
                    <a:cubicBezTo>
                      <a:pt x="112" y="15"/>
                      <a:pt x="98" y="19"/>
                      <a:pt x="82" y="19"/>
                    </a:cubicBezTo>
                    <a:cubicBezTo>
                      <a:pt x="72" y="19"/>
                      <a:pt x="64" y="17"/>
                      <a:pt x="59" y="16"/>
                    </a:cubicBezTo>
                    <a:cubicBezTo>
                      <a:pt x="57" y="15"/>
                      <a:pt x="56" y="14"/>
                      <a:pt x="56" y="12"/>
                    </a:cubicBezTo>
                    <a:cubicBezTo>
                      <a:pt x="56" y="12"/>
                      <a:pt x="56" y="11"/>
                      <a:pt x="56" y="10"/>
                    </a:cubicBezTo>
                    <a:cubicBezTo>
                      <a:pt x="2" y="42"/>
                      <a:pt x="2" y="42"/>
                      <a:pt x="2" y="42"/>
                    </a:cubicBezTo>
                    <a:cubicBezTo>
                      <a:pt x="2" y="42"/>
                      <a:pt x="2" y="42"/>
                      <a:pt x="2" y="42"/>
                    </a:cubicBezTo>
                    <a:cubicBezTo>
                      <a:pt x="2" y="42"/>
                      <a:pt x="2" y="42"/>
                      <a:pt x="2" y="42"/>
                    </a:cubicBezTo>
                    <a:cubicBezTo>
                      <a:pt x="1" y="43"/>
                      <a:pt x="1" y="43"/>
                      <a:pt x="1" y="43"/>
                    </a:cubicBezTo>
                    <a:cubicBezTo>
                      <a:pt x="1" y="43"/>
                      <a:pt x="1" y="44"/>
                      <a:pt x="1" y="44"/>
                    </a:cubicBezTo>
                    <a:cubicBezTo>
                      <a:pt x="0" y="44"/>
                      <a:pt x="0" y="44"/>
                      <a:pt x="0" y="45"/>
                    </a:cubicBezTo>
                    <a:cubicBezTo>
                      <a:pt x="0" y="45"/>
                      <a:pt x="0" y="45"/>
                      <a:pt x="0" y="45"/>
                    </a:cubicBezTo>
                    <a:cubicBezTo>
                      <a:pt x="0" y="45"/>
                      <a:pt x="0" y="46"/>
                      <a:pt x="0" y="46"/>
                    </a:cubicBezTo>
                    <a:cubicBezTo>
                      <a:pt x="0" y="46"/>
                      <a:pt x="0" y="47"/>
                      <a:pt x="0" y="47"/>
                    </a:cubicBezTo>
                    <a:cubicBezTo>
                      <a:pt x="0" y="47"/>
                      <a:pt x="0" y="47"/>
                      <a:pt x="1" y="48"/>
                    </a:cubicBezTo>
                    <a:cubicBezTo>
                      <a:pt x="1" y="48"/>
                      <a:pt x="1" y="48"/>
                      <a:pt x="1" y="48"/>
                    </a:cubicBezTo>
                    <a:cubicBezTo>
                      <a:pt x="1" y="48"/>
                      <a:pt x="1" y="49"/>
                      <a:pt x="2" y="49"/>
                    </a:cubicBezTo>
                    <a:cubicBezTo>
                      <a:pt x="2" y="49"/>
                      <a:pt x="2" y="49"/>
                      <a:pt x="2" y="49"/>
                    </a:cubicBezTo>
                    <a:cubicBezTo>
                      <a:pt x="3" y="50"/>
                      <a:pt x="37" y="63"/>
                      <a:pt x="80" y="63"/>
                    </a:cubicBezTo>
                    <a:cubicBezTo>
                      <a:pt x="114" y="63"/>
                      <a:pt x="153" y="55"/>
                      <a:pt x="187" y="26"/>
                    </a:cubicBezTo>
                    <a:cubicBezTo>
                      <a:pt x="187" y="26"/>
                      <a:pt x="188" y="26"/>
                      <a:pt x="188" y="25"/>
                    </a:cubicBezTo>
                    <a:cubicBezTo>
                      <a:pt x="189" y="24"/>
                      <a:pt x="190" y="23"/>
                      <a:pt x="1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32" name="Freeform 153"/>
              <p:cNvSpPr/>
              <p:nvPr/>
            </p:nvSpPr>
            <p:spPr bwMode="auto">
              <a:xfrm>
                <a:off x="3834607" y="935831"/>
                <a:ext cx="166688" cy="109538"/>
              </a:xfrm>
              <a:custGeom>
                <a:avLst/>
                <a:gdLst>
                  <a:gd name="T0" fmla="*/ 61 w 61"/>
                  <a:gd name="T1" fmla="*/ 26 h 40"/>
                  <a:gd name="T2" fmla="*/ 60 w 61"/>
                  <a:gd name="T3" fmla="*/ 24 h 40"/>
                  <a:gd name="T4" fmla="*/ 31 w 61"/>
                  <a:gd name="T5" fmla="*/ 0 h 40"/>
                  <a:gd name="T6" fmla="*/ 0 w 61"/>
                  <a:gd name="T7" fmla="*/ 31 h 40"/>
                  <a:gd name="T8" fmla="*/ 0 w 61"/>
                  <a:gd name="T9" fmla="*/ 32 h 40"/>
                  <a:gd name="T10" fmla="*/ 0 w 61"/>
                  <a:gd name="T11" fmla="*/ 34 h 40"/>
                  <a:gd name="T12" fmla="*/ 2 w 61"/>
                  <a:gd name="T13" fmla="*/ 37 h 40"/>
                  <a:gd name="T14" fmla="*/ 23 w 61"/>
                  <a:gd name="T15" fmla="*/ 40 h 40"/>
                  <a:gd name="T16" fmla="*/ 59 w 61"/>
                  <a:gd name="T17" fmla="*/ 29 h 40"/>
                  <a:gd name="T18" fmla="*/ 61 w 61"/>
                  <a:gd name="T1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0">
                    <a:moveTo>
                      <a:pt x="61" y="26"/>
                    </a:moveTo>
                    <a:cubicBezTo>
                      <a:pt x="61" y="25"/>
                      <a:pt x="60" y="24"/>
                      <a:pt x="60" y="24"/>
                    </a:cubicBezTo>
                    <a:cubicBezTo>
                      <a:pt x="57" y="10"/>
                      <a:pt x="45" y="0"/>
                      <a:pt x="31" y="0"/>
                    </a:cubicBezTo>
                    <a:cubicBezTo>
                      <a:pt x="14" y="0"/>
                      <a:pt x="0" y="14"/>
                      <a:pt x="0" y="31"/>
                    </a:cubicBezTo>
                    <a:cubicBezTo>
                      <a:pt x="0" y="31"/>
                      <a:pt x="0" y="32"/>
                      <a:pt x="0" y="32"/>
                    </a:cubicBezTo>
                    <a:cubicBezTo>
                      <a:pt x="0" y="33"/>
                      <a:pt x="0" y="33"/>
                      <a:pt x="0" y="34"/>
                    </a:cubicBezTo>
                    <a:cubicBezTo>
                      <a:pt x="0" y="35"/>
                      <a:pt x="1" y="36"/>
                      <a:pt x="2" y="37"/>
                    </a:cubicBezTo>
                    <a:cubicBezTo>
                      <a:pt x="7" y="38"/>
                      <a:pt x="14" y="40"/>
                      <a:pt x="23" y="40"/>
                    </a:cubicBezTo>
                    <a:cubicBezTo>
                      <a:pt x="36" y="40"/>
                      <a:pt x="48" y="36"/>
                      <a:pt x="59" y="29"/>
                    </a:cubicBezTo>
                    <a:cubicBezTo>
                      <a:pt x="60" y="28"/>
                      <a:pt x="61" y="27"/>
                      <a:pt x="6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33" name="Freeform 154"/>
              <p:cNvSpPr/>
              <p:nvPr/>
            </p:nvSpPr>
            <p:spPr bwMode="auto">
              <a:xfrm>
                <a:off x="3674269" y="1085056"/>
                <a:ext cx="531813" cy="287338"/>
              </a:xfrm>
              <a:custGeom>
                <a:avLst/>
                <a:gdLst>
                  <a:gd name="T0" fmla="*/ 193 w 195"/>
                  <a:gd name="T1" fmla="*/ 97 h 105"/>
                  <a:gd name="T2" fmla="*/ 161 w 195"/>
                  <a:gd name="T3" fmla="*/ 30 h 105"/>
                  <a:gd name="T4" fmla="*/ 185 w 195"/>
                  <a:gd name="T5" fmla="*/ 0 h 105"/>
                  <a:gd name="T6" fmla="*/ 78 w 195"/>
                  <a:gd name="T7" fmla="*/ 37 h 105"/>
                  <a:gd name="T8" fmla="*/ 0 w 195"/>
                  <a:gd name="T9" fmla="*/ 24 h 105"/>
                  <a:gd name="T10" fmla="*/ 0 w 195"/>
                  <a:gd name="T11" fmla="*/ 23 h 105"/>
                  <a:gd name="T12" fmla="*/ 0 w 195"/>
                  <a:gd name="T13" fmla="*/ 23 h 105"/>
                  <a:gd name="T14" fmla="*/ 4 w 195"/>
                  <a:gd name="T15" fmla="*/ 26 h 105"/>
                  <a:gd name="T16" fmla="*/ 41 w 195"/>
                  <a:gd name="T17" fmla="*/ 50 h 105"/>
                  <a:gd name="T18" fmla="*/ 19 w 195"/>
                  <a:gd name="T19" fmla="*/ 97 h 105"/>
                  <a:gd name="T20" fmla="*/ 22 w 195"/>
                  <a:gd name="T21" fmla="*/ 105 h 105"/>
                  <a:gd name="T22" fmla="*/ 25 w 195"/>
                  <a:gd name="T23" fmla="*/ 105 h 105"/>
                  <a:gd name="T24" fmla="*/ 30 w 195"/>
                  <a:gd name="T25" fmla="*/ 102 h 105"/>
                  <a:gd name="T26" fmla="*/ 52 w 195"/>
                  <a:gd name="T27" fmla="*/ 56 h 105"/>
                  <a:gd name="T28" fmla="*/ 62 w 195"/>
                  <a:gd name="T29" fmla="*/ 61 h 105"/>
                  <a:gd name="T30" fmla="*/ 66 w 195"/>
                  <a:gd name="T31" fmla="*/ 63 h 105"/>
                  <a:gd name="T32" fmla="*/ 103 w 195"/>
                  <a:gd name="T33" fmla="*/ 74 h 105"/>
                  <a:gd name="T34" fmla="*/ 110 w 195"/>
                  <a:gd name="T35" fmla="*/ 73 h 105"/>
                  <a:gd name="T36" fmla="*/ 143 w 195"/>
                  <a:gd name="T37" fmla="*/ 50 h 105"/>
                  <a:gd name="T38" fmla="*/ 146 w 195"/>
                  <a:gd name="T39" fmla="*/ 46 h 105"/>
                  <a:gd name="T40" fmla="*/ 152 w 195"/>
                  <a:gd name="T41" fmla="*/ 40 h 105"/>
                  <a:gd name="T42" fmla="*/ 183 w 195"/>
                  <a:gd name="T43" fmla="*/ 102 h 105"/>
                  <a:gd name="T44" fmla="*/ 188 w 195"/>
                  <a:gd name="T45" fmla="*/ 105 h 105"/>
                  <a:gd name="T46" fmla="*/ 191 w 195"/>
                  <a:gd name="T47" fmla="*/ 105 h 105"/>
                  <a:gd name="T48" fmla="*/ 193 w 195"/>
                  <a:gd name="T49"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105">
                    <a:moveTo>
                      <a:pt x="193" y="97"/>
                    </a:moveTo>
                    <a:cubicBezTo>
                      <a:pt x="161" y="30"/>
                      <a:pt x="161" y="30"/>
                      <a:pt x="161" y="30"/>
                    </a:cubicBezTo>
                    <a:cubicBezTo>
                      <a:pt x="172" y="17"/>
                      <a:pt x="181" y="5"/>
                      <a:pt x="185" y="0"/>
                    </a:cubicBezTo>
                    <a:cubicBezTo>
                      <a:pt x="151" y="29"/>
                      <a:pt x="112" y="37"/>
                      <a:pt x="78" y="37"/>
                    </a:cubicBezTo>
                    <a:cubicBezTo>
                      <a:pt x="35" y="37"/>
                      <a:pt x="1" y="24"/>
                      <a:pt x="0" y="24"/>
                    </a:cubicBezTo>
                    <a:cubicBezTo>
                      <a:pt x="0" y="23"/>
                      <a:pt x="0" y="23"/>
                      <a:pt x="0" y="23"/>
                    </a:cubicBezTo>
                    <a:cubicBezTo>
                      <a:pt x="0" y="23"/>
                      <a:pt x="0" y="23"/>
                      <a:pt x="0" y="23"/>
                    </a:cubicBezTo>
                    <a:cubicBezTo>
                      <a:pt x="1" y="24"/>
                      <a:pt x="2" y="25"/>
                      <a:pt x="4" y="26"/>
                    </a:cubicBezTo>
                    <a:cubicBezTo>
                      <a:pt x="11" y="31"/>
                      <a:pt x="25" y="41"/>
                      <a:pt x="41" y="50"/>
                    </a:cubicBezTo>
                    <a:cubicBezTo>
                      <a:pt x="19" y="97"/>
                      <a:pt x="19" y="97"/>
                      <a:pt x="19" y="97"/>
                    </a:cubicBezTo>
                    <a:cubicBezTo>
                      <a:pt x="18" y="100"/>
                      <a:pt x="19" y="103"/>
                      <a:pt x="22" y="105"/>
                    </a:cubicBezTo>
                    <a:cubicBezTo>
                      <a:pt x="23" y="105"/>
                      <a:pt x="24" y="105"/>
                      <a:pt x="25" y="105"/>
                    </a:cubicBezTo>
                    <a:cubicBezTo>
                      <a:pt x="27" y="105"/>
                      <a:pt x="29" y="104"/>
                      <a:pt x="30" y="102"/>
                    </a:cubicBezTo>
                    <a:cubicBezTo>
                      <a:pt x="52" y="56"/>
                      <a:pt x="52" y="56"/>
                      <a:pt x="52" y="56"/>
                    </a:cubicBezTo>
                    <a:cubicBezTo>
                      <a:pt x="55" y="58"/>
                      <a:pt x="58" y="59"/>
                      <a:pt x="62" y="61"/>
                    </a:cubicBezTo>
                    <a:cubicBezTo>
                      <a:pt x="66" y="63"/>
                      <a:pt x="66" y="63"/>
                      <a:pt x="66" y="63"/>
                    </a:cubicBezTo>
                    <a:cubicBezTo>
                      <a:pt x="82" y="70"/>
                      <a:pt x="94" y="74"/>
                      <a:pt x="103" y="74"/>
                    </a:cubicBezTo>
                    <a:cubicBezTo>
                      <a:pt x="106" y="74"/>
                      <a:pt x="108" y="73"/>
                      <a:pt x="110" y="73"/>
                    </a:cubicBezTo>
                    <a:cubicBezTo>
                      <a:pt x="119" y="70"/>
                      <a:pt x="130" y="63"/>
                      <a:pt x="143" y="50"/>
                    </a:cubicBezTo>
                    <a:cubicBezTo>
                      <a:pt x="146" y="46"/>
                      <a:pt x="146" y="46"/>
                      <a:pt x="146" y="46"/>
                    </a:cubicBezTo>
                    <a:cubicBezTo>
                      <a:pt x="148" y="44"/>
                      <a:pt x="150" y="42"/>
                      <a:pt x="152" y="40"/>
                    </a:cubicBezTo>
                    <a:cubicBezTo>
                      <a:pt x="183" y="102"/>
                      <a:pt x="183" y="102"/>
                      <a:pt x="183" y="102"/>
                    </a:cubicBezTo>
                    <a:cubicBezTo>
                      <a:pt x="184" y="104"/>
                      <a:pt x="186" y="105"/>
                      <a:pt x="188" y="105"/>
                    </a:cubicBezTo>
                    <a:cubicBezTo>
                      <a:pt x="189" y="105"/>
                      <a:pt x="190" y="105"/>
                      <a:pt x="191" y="105"/>
                    </a:cubicBezTo>
                    <a:cubicBezTo>
                      <a:pt x="194" y="103"/>
                      <a:pt x="195" y="99"/>
                      <a:pt x="193"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03</a:t>
            </a:r>
            <a:endParaRPr lang="zh-CN" altLang="en-US" sz="3200" dirty="0">
              <a:solidFill>
                <a:srgbClr val="006699"/>
              </a:solidFill>
              <a:cs typeface="+mn-ea"/>
              <a:sym typeface="+mn-lt"/>
            </a:endParaRPr>
          </a:p>
        </p:txBody>
      </p:sp>
      <p:sp>
        <p:nvSpPr>
          <p:cNvPr id="6" name="文本框 11"/>
          <p:cNvSpPr txBox="1"/>
          <p:nvPr/>
        </p:nvSpPr>
        <p:spPr>
          <a:xfrm>
            <a:off x="9851571" y="3113313"/>
            <a:ext cx="2140169"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创业心理</a:t>
            </a:r>
            <a:endParaRPr lang="en-US" altLang="zh-CN"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一、创业者的心理特征</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7" name="组合 56"/>
          <p:cNvGrpSpPr/>
          <p:nvPr/>
        </p:nvGrpSpPr>
        <p:grpSpPr>
          <a:xfrm>
            <a:off x="1905" y="2082800"/>
            <a:ext cx="3947160" cy="1423035"/>
            <a:chOff x="1781" y="2247942"/>
            <a:chExt cx="3361153" cy="1253738"/>
          </a:xfrm>
        </p:grpSpPr>
        <p:sp>
          <p:nvSpPr>
            <p:cNvPr id="6" name="Rectangle 131"/>
            <p:cNvSpPr/>
            <p:nvPr/>
          </p:nvSpPr>
          <p:spPr>
            <a:xfrm flipH="1">
              <a:off x="1781" y="2247942"/>
              <a:ext cx="2965905" cy="1253738"/>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7" name="Oval 132"/>
            <p:cNvSpPr/>
            <p:nvPr/>
          </p:nvSpPr>
          <p:spPr>
            <a:xfrm flipH="1">
              <a:off x="2570752" y="2247942"/>
              <a:ext cx="792182" cy="1253738"/>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58" name="组合 57"/>
          <p:cNvGrpSpPr/>
          <p:nvPr/>
        </p:nvGrpSpPr>
        <p:grpSpPr>
          <a:xfrm>
            <a:off x="2898002" y="2417611"/>
            <a:ext cx="914400" cy="914400"/>
            <a:chOff x="2268674" y="2426853"/>
            <a:chExt cx="914400" cy="914400"/>
          </a:xfrm>
        </p:grpSpPr>
        <p:sp>
          <p:nvSpPr>
            <p:cNvPr id="8" name="Oval 126"/>
            <p:cNvSpPr/>
            <p:nvPr/>
          </p:nvSpPr>
          <p:spPr>
            <a:xfrm>
              <a:off x="2268674" y="2426853"/>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9" name="Freeform 128"/>
            <p:cNvSpPr/>
            <p:nvPr/>
          </p:nvSpPr>
          <p:spPr bwMode="auto">
            <a:xfrm>
              <a:off x="2448249" y="2589703"/>
              <a:ext cx="549904" cy="522087"/>
            </a:xfrm>
            <a:custGeom>
              <a:avLst/>
              <a:gdLst>
                <a:gd name="connsiteX0" fmla="*/ 154948 w 309896"/>
                <a:gd name="connsiteY0" fmla="*/ 0 h 294220"/>
                <a:gd name="connsiteX1" fmla="*/ 187469 w 309896"/>
                <a:gd name="connsiteY1" fmla="*/ 38586 h 294220"/>
                <a:gd name="connsiteX2" fmla="*/ 174461 w 309896"/>
                <a:gd name="connsiteY2" fmla="*/ 70741 h 294220"/>
                <a:gd name="connsiteX3" fmla="*/ 208607 w 309896"/>
                <a:gd name="connsiteY3" fmla="*/ 106112 h 294220"/>
                <a:gd name="connsiteX4" fmla="*/ 173184 w 309896"/>
                <a:gd name="connsiteY4" fmla="*/ 106112 h 294220"/>
                <a:gd name="connsiteX5" fmla="*/ 161580 w 309896"/>
                <a:gd name="connsiteY5" fmla="*/ 106112 h 294220"/>
                <a:gd name="connsiteX6" fmla="*/ 161580 w 309896"/>
                <a:gd name="connsiteY6" fmla="*/ 151166 h 294220"/>
                <a:gd name="connsiteX7" fmla="*/ 177545 w 309896"/>
                <a:gd name="connsiteY7" fmla="*/ 158028 h 294220"/>
                <a:gd name="connsiteX8" fmla="*/ 186904 w 309896"/>
                <a:gd name="connsiteY8" fmla="*/ 181476 h 294220"/>
                <a:gd name="connsiteX9" fmla="*/ 181342 w 309896"/>
                <a:gd name="connsiteY9" fmla="*/ 195410 h 294220"/>
                <a:gd name="connsiteX10" fmla="*/ 225544 w 309896"/>
                <a:gd name="connsiteY10" fmla="*/ 229731 h 294220"/>
                <a:gd name="connsiteX11" fmla="*/ 224685 w 309896"/>
                <a:gd name="connsiteY11" fmla="*/ 225927 h 294220"/>
                <a:gd name="connsiteX12" fmla="*/ 256840 w 309896"/>
                <a:gd name="connsiteY12" fmla="*/ 186902 h 294220"/>
                <a:gd name="connsiteX13" fmla="*/ 288995 w 309896"/>
                <a:gd name="connsiteY13" fmla="*/ 225927 h 294220"/>
                <a:gd name="connsiteX14" fmla="*/ 276133 w 309896"/>
                <a:gd name="connsiteY14" fmla="*/ 258447 h 294220"/>
                <a:gd name="connsiteX15" fmla="*/ 309896 w 309896"/>
                <a:gd name="connsiteY15" fmla="*/ 294220 h 294220"/>
                <a:gd name="connsiteX16" fmla="*/ 203784 w 309896"/>
                <a:gd name="connsiteY16" fmla="*/ 294220 h 294220"/>
                <a:gd name="connsiteX17" fmla="*/ 239155 w 309896"/>
                <a:gd name="connsiteY17" fmla="*/ 258447 h 294220"/>
                <a:gd name="connsiteX18" fmla="*/ 235484 w 309896"/>
                <a:gd name="connsiteY18" fmla="*/ 253498 h 294220"/>
                <a:gd name="connsiteX19" fmla="*/ 175036 w 309896"/>
                <a:gd name="connsiteY19" fmla="*/ 206002 h 294220"/>
                <a:gd name="connsiteX20" fmla="*/ 154949 w 309896"/>
                <a:gd name="connsiteY20" fmla="*/ 214636 h 294220"/>
                <a:gd name="connsiteX21" fmla="*/ 134266 w 309896"/>
                <a:gd name="connsiteY21" fmla="*/ 205746 h 294220"/>
                <a:gd name="connsiteX22" fmla="*/ 74697 w 309896"/>
                <a:gd name="connsiteY22" fmla="*/ 253114 h 294220"/>
                <a:gd name="connsiteX23" fmla="*/ 70742 w 309896"/>
                <a:gd name="connsiteY23" fmla="*/ 258447 h 294220"/>
                <a:gd name="connsiteX24" fmla="*/ 106112 w 309896"/>
                <a:gd name="connsiteY24" fmla="*/ 294220 h 294220"/>
                <a:gd name="connsiteX25" fmla="*/ 0 w 309896"/>
                <a:gd name="connsiteY25" fmla="*/ 294220 h 294220"/>
                <a:gd name="connsiteX26" fmla="*/ 33763 w 309896"/>
                <a:gd name="connsiteY26" fmla="*/ 258447 h 294220"/>
                <a:gd name="connsiteX27" fmla="*/ 20901 w 309896"/>
                <a:gd name="connsiteY27" fmla="*/ 225927 h 294220"/>
                <a:gd name="connsiteX28" fmla="*/ 53056 w 309896"/>
                <a:gd name="connsiteY28" fmla="*/ 186902 h 294220"/>
                <a:gd name="connsiteX29" fmla="*/ 85211 w 309896"/>
                <a:gd name="connsiteY29" fmla="*/ 225927 h 294220"/>
                <a:gd name="connsiteX30" fmla="*/ 84441 w 309896"/>
                <a:gd name="connsiteY30" fmla="*/ 229338 h 294220"/>
                <a:gd name="connsiteX31" fmla="*/ 128333 w 309896"/>
                <a:gd name="connsiteY31" fmla="*/ 194851 h 294220"/>
                <a:gd name="connsiteX32" fmla="*/ 122994 w 309896"/>
                <a:gd name="connsiteY32" fmla="*/ 181476 h 294220"/>
                <a:gd name="connsiteX33" fmla="*/ 132354 w 309896"/>
                <a:gd name="connsiteY33" fmla="*/ 158028 h 294220"/>
                <a:gd name="connsiteX34" fmla="*/ 148316 w 309896"/>
                <a:gd name="connsiteY34" fmla="*/ 151167 h 294220"/>
                <a:gd name="connsiteX35" fmla="*/ 148316 w 309896"/>
                <a:gd name="connsiteY35" fmla="*/ 106112 h 294220"/>
                <a:gd name="connsiteX36" fmla="*/ 146564 w 309896"/>
                <a:gd name="connsiteY36" fmla="*/ 106112 h 294220"/>
                <a:gd name="connsiteX37" fmla="*/ 101289 w 309896"/>
                <a:gd name="connsiteY37" fmla="*/ 106112 h 294220"/>
                <a:gd name="connsiteX38" fmla="*/ 135436 w 309896"/>
                <a:gd name="connsiteY38" fmla="*/ 70741 h 294220"/>
                <a:gd name="connsiteX39" fmla="*/ 122428 w 309896"/>
                <a:gd name="connsiteY39" fmla="*/ 38586 h 294220"/>
                <a:gd name="connsiteX40" fmla="*/ 154948 w 309896"/>
                <a:gd name="connsiteY40" fmla="*/ 0 h 294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09896" h="294220">
                  <a:moveTo>
                    <a:pt x="154948" y="0"/>
                  </a:moveTo>
                  <a:cubicBezTo>
                    <a:pt x="172835" y="0"/>
                    <a:pt x="187469" y="17685"/>
                    <a:pt x="187469" y="38586"/>
                  </a:cubicBezTo>
                  <a:cubicBezTo>
                    <a:pt x="187469" y="53056"/>
                    <a:pt x="182591" y="64310"/>
                    <a:pt x="174461" y="70741"/>
                  </a:cubicBezTo>
                  <a:cubicBezTo>
                    <a:pt x="190721" y="77172"/>
                    <a:pt x="203729" y="90034"/>
                    <a:pt x="208607" y="106112"/>
                  </a:cubicBezTo>
                  <a:cubicBezTo>
                    <a:pt x="195193" y="106112"/>
                    <a:pt x="183455" y="106112"/>
                    <a:pt x="173184" y="106112"/>
                  </a:cubicBezTo>
                  <a:lnTo>
                    <a:pt x="161580" y="106112"/>
                  </a:lnTo>
                  <a:lnTo>
                    <a:pt x="161580" y="151166"/>
                  </a:lnTo>
                  <a:lnTo>
                    <a:pt x="177545" y="158028"/>
                  </a:lnTo>
                  <a:cubicBezTo>
                    <a:pt x="183327" y="164029"/>
                    <a:pt x="186904" y="172319"/>
                    <a:pt x="186904" y="181476"/>
                  </a:cubicBezTo>
                  <a:lnTo>
                    <a:pt x="181342" y="195410"/>
                  </a:lnTo>
                  <a:lnTo>
                    <a:pt x="225544" y="229731"/>
                  </a:lnTo>
                  <a:lnTo>
                    <a:pt x="224685" y="225927"/>
                  </a:lnTo>
                  <a:cubicBezTo>
                    <a:pt x="224685" y="204788"/>
                    <a:pt x="239155" y="186902"/>
                    <a:pt x="256840" y="186902"/>
                  </a:cubicBezTo>
                  <a:cubicBezTo>
                    <a:pt x="274526" y="186902"/>
                    <a:pt x="288995" y="204788"/>
                    <a:pt x="288995" y="225927"/>
                  </a:cubicBezTo>
                  <a:cubicBezTo>
                    <a:pt x="288995" y="238935"/>
                    <a:pt x="284172" y="251943"/>
                    <a:pt x="276133" y="258447"/>
                  </a:cubicBezTo>
                  <a:cubicBezTo>
                    <a:pt x="293819" y="264952"/>
                    <a:pt x="306681" y="277960"/>
                    <a:pt x="309896" y="294220"/>
                  </a:cubicBezTo>
                  <a:cubicBezTo>
                    <a:pt x="203784" y="294220"/>
                    <a:pt x="203784" y="294220"/>
                    <a:pt x="203784" y="294220"/>
                  </a:cubicBezTo>
                  <a:cubicBezTo>
                    <a:pt x="208608" y="277960"/>
                    <a:pt x="221470" y="264952"/>
                    <a:pt x="239155" y="258447"/>
                  </a:cubicBezTo>
                  <a:lnTo>
                    <a:pt x="235484" y="253498"/>
                  </a:lnTo>
                  <a:lnTo>
                    <a:pt x="175036" y="206002"/>
                  </a:lnTo>
                  <a:lnTo>
                    <a:pt x="154949" y="214636"/>
                  </a:lnTo>
                  <a:lnTo>
                    <a:pt x="134266" y="205746"/>
                  </a:lnTo>
                  <a:lnTo>
                    <a:pt x="74697" y="253114"/>
                  </a:lnTo>
                  <a:lnTo>
                    <a:pt x="70742" y="258447"/>
                  </a:lnTo>
                  <a:cubicBezTo>
                    <a:pt x="88427" y="264952"/>
                    <a:pt x="101289" y="277960"/>
                    <a:pt x="106112" y="294220"/>
                  </a:cubicBezTo>
                  <a:cubicBezTo>
                    <a:pt x="0" y="294220"/>
                    <a:pt x="0" y="294220"/>
                    <a:pt x="0" y="294220"/>
                  </a:cubicBezTo>
                  <a:cubicBezTo>
                    <a:pt x="3215" y="277960"/>
                    <a:pt x="16077" y="264952"/>
                    <a:pt x="33763" y="258447"/>
                  </a:cubicBezTo>
                  <a:cubicBezTo>
                    <a:pt x="25724" y="251943"/>
                    <a:pt x="20901" y="238935"/>
                    <a:pt x="20901" y="225927"/>
                  </a:cubicBezTo>
                  <a:cubicBezTo>
                    <a:pt x="20901" y="204788"/>
                    <a:pt x="35370" y="186902"/>
                    <a:pt x="53056" y="186902"/>
                  </a:cubicBezTo>
                  <a:cubicBezTo>
                    <a:pt x="70742" y="186902"/>
                    <a:pt x="85211" y="204788"/>
                    <a:pt x="85211" y="225927"/>
                  </a:cubicBezTo>
                  <a:lnTo>
                    <a:pt x="84441" y="229338"/>
                  </a:lnTo>
                  <a:lnTo>
                    <a:pt x="128333" y="194851"/>
                  </a:lnTo>
                  <a:lnTo>
                    <a:pt x="122994" y="181476"/>
                  </a:lnTo>
                  <a:cubicBezTo>
                    <a:pt x="122994" y="172319"/>
                    <a:pt x="126571" y="164029"/>
                    <a:pt x="132354" y="158028"/>
                  </a:cubicBezTo>
                  <a:lnTo>
                    <a:pt x="148316" y="151167"/>
                  </a:lnTo>
                  <a:lnTo>
                    <a:pt x="148316" y="106112"/>
                  </a:lnTo>
                  <a:lnTo>
                    <a:pt x="146564" y="106112"/>
                  </a:lnTo>
                  <a:cubicBezTo>
                    <a:pt x="101289" y="106112"/>
                    <a:pt x="101289" y="106112"/>
                    <a:pt x="101289" y="106112"/>
                  </a:cubicBezTo>
                  <a:cubicBezTo>
                    <a:pt x="106167" y="90034"/>
                    <a:pt x="119176" y="77172"/>
                    <a:pt x="135436" y="70741"/>
                  </a:cubicBezTo>
                  <a:cubicBezTo>
                    <a:pt x="127306" y="64310"/>
                    <a:pt x="122428" y="53056"/>
                    <a:pt x="122428" y="38586"/>
                  </a:cubicBezTo>
                  <a:cubicBezTo>
                    <a:pt x="122428" y="17685"/>
                    <a:pt x="137062" y="0"/>
                    <a:pt x="154948" y="0"/>
                  </a:cubicBezTo>
                  <a:close/>
                </a:path>
              </a:pathLst>
            </a:custGeom>
            <a:solidFill>
              <a:srgbClr val="006699"/>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grpSp>
        <p:nvGrpSpPr>
          <p:cNvPr id="60" name="组合 59"/>
          <p:cNvGrpSpPr/>
          <p:nvPr/>
        </p:nvGrpSpPr>
        <p:grpSpPr>
          <a:xfrm>
            <a:off x="1905" y="4303395"/>
            <a:ext cx="3946525" cy="1634490"/>
            <a:chOff x="1781" y="4303562"/>
            <a:chExt cx="3361153" cy="1253738"/>
          </a:xfrm>
        </p:grpSpPr>
        <p:sp>
          <p:nvSpPr>
            <p:cNvPr id="10" name="Rectangle 140"/>
            <p:cNvSpPr/>
            <p:nvPr/>
          </p:nvSpPr>
          <p:spPr>
            <a:xfrm flipH="1">
              <a:off x="1781" y="4303562"/>
              <a:ext cx="2965905" cy="1253738"/>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1" name="Oval 141"/>
            <p:cNvSpPr/>
            <p:nvPr/>
          </p:nvSpPr>
          <p:spPr>
            <a:xfrm flipH="1">
              <a:off x="2570752" y="4303562"/>
              <a:ext cx="792182" cy="1253738"/>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59" name="组合 58"/>
          <p:cNvGrpSpPr/>
          <p:nvPr/>
        </p:nvGrpSpPr>
        <p:grpSpPr>
          <a:xfrm>
            <a:off x="2898002" y="4473231"/>
            <a:ext cx="914400" cy="914400"/>
            <a:chOff x="2268674" y="4482473"/>
            <a:chExt cx="914400" cy="914400"/>
          </a:xfrm>
        </p:grpSpPr>
        <p:sp>
          <p:nvSpPr>
            <p:cNvPr id="12" name="Oval 135"/>
            <p:cNvSpPr/>
            <p:nvPr/>
          </p:nvSpPr>
          <p:spPr>
            <a:xfrm>
              <a:off x="2268674" y="4482473"/>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 name="Freeform 136"/>
            <p:cNvSpPr/>
            <p:nvPr/>
          </p:nvSpPr>
          <p:spPr bwMode="auto">
            <a:xfrm>
              <a:off x="2500656" y="4756090"/>
              <a:ext cx="441801" cy="426102"/>
            </a:xfrm>
            <a:custGeom>
              <a:avLst/>
              <a:gdLst>
                <a:gd name="connsiteX0" fmla="*/ 171227 w 237547"/>
                <a:gd name="connsiteY0" fmla="*/ 89231 h 229106"/>
                <a:gd name="connsiteX1" fmla="*/ 155551 w 237547"/>
                <a:gd name="connsiteY1" fmla="*/ 104907 h 229106"/>
                <a:gd name="connsiteX2" fmla="*/ 171227 w 237547"/>
                <a:gd name="connsiteY2" fmla="*/ 120583 h 229106"/>
                <a:gd name="connsiteX3" fmla="*/ 186903 w 237547"/>
                <a:gd name="connsiteY3" fmla="*/ 104907 h 229106"/>
                <a:gd name="connsiteX4" fmla="*/ 171227 w 237547"/>
                <a:gd name="connsiteY4" fmla="*/ 89231 h 229106"/>
                <a:gd name="connsiteX5" fmla="*/ 119980 w 237547"/>
                <a:gd name="connsiteY5" fmla="*/ 89231 h 229106"/>
                <a:gd name="connsiteX6" fmla="*/ 103701 w 237547"/>
                <a:gd name="connsiteY6" fmla="*/ 104907 h 229106"/>
                <a:gd name="connsiteX7" fmla="*/ 119980 w 237547"/>
                <a:gd name="connsiteY7" fmla="*/ 120583 h 229106"/>
                <a:gd name="connsiteX8" fmla="*/ 136259 w 237547"/>
                <a:gd name="connsiteY8" fmla="*/ 104907 h 229106"/>
                <a:gd name="connsiteX9" fmla="*/ 119980 w 237547"/>
                <a:gd name="connsiteY9" fmla="*/ 89231 h 229106"/>
                <a:gd name="connsiteX10" fmla="*/ 65718 w 237547"/>
                <a:gd name="connsiteY10" fmla="*/ 89231 h 229106"/>
                <a:gd name="connsiteX11" fmla="*/ 49439 w 237547"/>
                <a:gd name="connsiteY11" fmla="*/ 104907 h 229106"/>
                <a:gd name="connsiteX12" fmla="*/ 65718 w 237547"/>
                <a:gd name="connsiteY12" fmla="*/ 120583 h 229106"/>
                <a:gd name="connsiteX13" fmla="*/ 81997 w 237547"/>
                <a:gd name="connsiteY13" fmla="*/ 104907 h 229106"/>
                <a:gd name="connsiteX14" fmla="*/ 65718 w 237547"/>
                <a:gd name="connsiteY14" fmla="*/ 89231 h 229106"/>
                <a:gd name="connsiteX15" fmla="*/ 119582 w 237547"/>
                <a:gd name="connsiteY15" fmla="*/ 0 h 229106"/>
                <a:gd name="connsiteX16" fmla="*/ 237547 w 237547"/>
                <a:gd name="connsiteY16" fmla="*/ 102367 h 229106"/>
                <a:gd name="connsiteX17" fmla="*/ 189068 w 237547"/>
                <a:gd name="connsiteY17" fmla="*/ 186860 h 229106"/>
                <a:gd name="connsiteX18" fmla="*/ 206844 w 237547"/>
                <a:gd name="connsiteY18" fmla="*/ 229106 h 229106"/>
                <a:gd name="connsiteX19" fmla="*/ 164829 w 237547"/>
                <a:gd name="connsiteY19" fmla="*/ 198234 h 229106"/>
                <a:gd name="connsiteX20" fmla="*/ 119582 w 237547"/>
                <a:gd name="connsiteY20" fmla="*/ 206358 h 229106"/>
                <a:gd name="connsiteX21" fmla="*/ 0 w 237547"/>
                <a:gd name="connsiteY21" fmla="*/ 102367 h 229106"/>
                <a:gd name="connsiteX22" fmla="*/ 119582 w 237547"/>
                <a:gd name="connsiteY22" fmla="*/ 0 h 229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7547" h="229106">
                  <a:moveTo>
                    <a:pt x="171227" y="89231"/>
                  </a:moveTo>
                  <a:cubicBezTo>
                    <a:pt x="162569" y="89231"/>
                    <a:pt x="155551" y="96249"/>
                    <a:pt x="155551" y="104907"/>
                  </a:cubicBezTo>
                  <a:cubicBezTo>
                    <a:pt x="155551" y="113565"/>
                    <a:pt x="162569" y="120583"/>
                    <a:pt x="171227" y="120583"/>
                  </a:cubicBezTo>
                  <a:cubicBezTo>
                    <a:pt x="179885" y="120583"/>
                    <a:pt x="186903" y="113565"/>
                    <a:pt x="186903" y="104907"/>
                  </a:cubicBezTo>
                  <a:cubicBezTo>
                    <a:pt x="186903" y="96249"/>
                    <a:pt x="179885" y="89231"/>
                    <a:pt x="171227" y="89231"/>
                  </a:cubicBezTo>
                  <a:close/>
                  <a:moveTo>
                    <a:pt x="119980" y="89231"/>
                  </a:moveTo>
                  <a:cubicBezTo>
                    <a:pt x="110989" y="89231"/>
                    <a:pt x="103701" y="96249"/>
                    <a:pt x="103701" y="104907"/>
                  </a:cubicBezTo>
                  <a:cubicBezTo>
                    <a:pt x="103701" y="113565"/>
                    <a:pt x="110989" y="120583"/>
                    <a:pt x="119980" y="120583"/>
                  </a:cubicBezTo>
                  <a:cubicBezTo>
                    <a:pt x="128971" y="120583"/>
                    <a:pt x="136259" y="113565"/>
                    <a:pt x="136259" y="104907"/>
                  </a:cubicBezTo>
                  <a:cubicBezTo>
                    <a:pt x="136259" y="96249"/>
                    <a:pt x="128971" y="89231"/>
                    <a:pt x="119980" y="89231"/>
                  </a:cubicBezTo>
                  <a:close/>
                  <a:moveTo>
                    <a:pt x="65718" y="89231"/>
                  </a:moveTo>
                  <a:cubicBezTo>
                    <a:pt x="56727" y="89231"/>
                    <a:pt x="49439" y="96249"/>
                    <a:pt x="49439" y="104907"/>
                  </a:cubicBezTo>
                  <a:cubicBezTo>
                    <a:pt x="49439" y="113565"/>
                    <a:pt x="56727" y="120583"/>
                    <a:pt x="65718" y="120583"/>
                  </a:cubicBezTo>
                  <a:cubicBezTo>
                    <a:pt x="74709" y="120583"/>
                    <a:pt x="81997" y="113565"/>
                    <a:pt x="81997" y="104907"/>
                  </a:cubicBezTo>
                  <a:cubicBezTo>
                    <a:pt x="81997" y="96249"/>
                    <a:pt x="74709" y="89231"/>
                    <a:pt x="65718" y="89231"/>
                  </a:cubicBezTo>
                  <a:close/>
                  <a:moveTo>
                    <a:pt x="119582" y="0"/>
                  </a:moveTo>
                  <a:cubicBezTo>
                    <a:pt x="184220" y="0"/>
                    <a:pt x="237547" y="45496"/>
                    <a:pt x="237547" y="102367"/>
                  </a:cubicBezTo>
                  <a:cubicBezTo>
                    <a:pt x="237547" y="136489"/>
                    <a:pt x="218156" y="167361"/>
                    <a:pt x="189068" y="186860"/>
                  </a:cubicBezTo>
                  <a:cubicBezTo>
                    <a:pt x="206844" y="229106"/>
                    <a:pt x="206844" y="229106"/>
                    <a:pt x="206844" y="229106"/>
                  </a:cubicBezTo>
                  <a:cubicBezTo>
                    <a:pt x="164829" y="198234"/>
                    <a:pt x="164829" y="198234"/>
                    <a:pt x="164829" y="198234"/>
                  </a:cubicBezTo>
                  <a:cubicBezTo>
                    <a:pt x="150285" y="203108"/>
                    <a:pt x="135741" y="206358"/>
                    <a:pt x="119582" y="206358"/>
                  </a:cubicBezTo>
                  <a:cubicBezTo>
                    <a:pt x="53327" y="206358"/>
                    <a:pt x="0" y="159237"/>
                    <a:pt x="0" y="102367"/>
                  </a:cubicBezTo>
                  <a:cubicBezTo>
                    <a:pt x="0" y="45496"/>
                    <a:pt x="53327" y="0"/>
                    <a:pt x="119582" y="0"/>
                  </a:cubicBezTo>
                  <a:close/>
                </a:path>
              </a:pathLst>
            </a:custGeom>
            <a:solidFill>
              <a:srgbClr val="006699"/>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grpSp>
        <p:nvGrpSpPr>
          <p:cNvPr id="61" name="组合 60"/>
          <p:cNvGrpSpPr/>
          <p:nvPr/>
        </p:nvGrpSpPr>
        <p:grpSpPr>
          <a:xfrm>
            <a:off x="8242935" y="2082800"/>
            <a:ext cx="3949065" cy="1418590"/>
            <a:chOff x="8830847" y="2247942"/>
            <a:chExt cx="3361153" cy="1253738"/>
          </a:xfrm>
        </p:grpSpPr>
        <p:sp>
          <p:nvSpPr>
            <p:cNvPr id="14" name="Rectangle 153"/>
            <p:cNvSpPr/>
            <p:nvPr/>
          </p:nvSpPr>
          <p:spPr>
            <a:xfrm>
              <a:off x="9226095" y="2247942"/>
              <a:ext cx="2965905" cy="1253738"/>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15" name="Oval 154"/>
            <p:cNvSpPr/>
            <p:nvPr/>
          </p:nvSpPr>
          <p:spPr>
            <a:xfrm>
              <a:off x="8830847" y="2247942"/>
              <a:ext cx="792182" cy="1253738"/>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63" name="组合 62"/>
          <p:cNvGrpSpPr/>
          <p:nvPr/>
        </p:nvGrpSpPr>
        <p:grpSpPr>
          <a:xfrm>
            <a:off x="8430398" y="2384304"/>
            <a:ext cx="914400" cy="914400"/>
            <a:chOff x="9012491" y="2426853"/>
            <a:chExt cx="914400" cy="914400"/>
          </a:xfrm>
        </p:grpSpPr>
        <p:sp>
          <p:nvSpPr>
            <p:cNvPr id="16" name="Oval 144"/>
            <p:cNvSpPr/>
            <p:nvPr/>
          </p:nvSpPr>
          <p:spPr>
            <a:xfrm flipH="1">
              <a:off x="9012491" y="2426853"/>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7" name="Freeform 149"/>
            <p:cNvSpPr>
              <a:spLocks noEditPoints="1"/>
            </p:cNvSpPr>
            <p:nvPr/>
          </p:nvSpPr>
          <p:spPr bwMode="auto">
            <a:xfrm>
              <a:off x="9233101" y="2833483"/>
              <a:ext cx="473180" cy="232389"/>
            </a:xfrm>
            <a:custGeom>
              <a:avLst/>
              <a:gdLst>
                <a:gd name="T0" fmla="*/ 108 w 126"/>
                <a:gd name="T1" fmla="*/ 44 h 62"/>
                <a:gd name="T2" fmla="*/ 126 w 126"/>
                <a:gd name="T3" fmla="*/ 22 h 62"/>
                <a:gd name="T4" fmla="*/ 108 w 126"/>
                <a:gd name="T5" fmla="*/ 0 h 62"/>
                <a:gd name="T6" fmla="*/ 108 w 126"/>
                <a:gd name="T7" fmla="*/ 10 h 62"/>
                <a:gd name="T8" fmla="*/ 116 w 126"/>
                <a:gd name="T9" fmla="*/ 22 h 62"/>
                <a:gd name="T10" fmla="*/ 108 w 126"/>
                <a:gd name="T11" fmla="*/ 34 h 62"/>
                <a:gd name="T12" fmla="*/ 108 w 126"/>
                <a:gd name="T13" fmla="*/ 44 h 62"/>
                <a:gd name="T14" fmla="*/ 53 w 126"/>
                <a:gd name="T15" fmla="*/ 62 h 62"/>
                <a:gd name="T16" fmla="*/ 94 w 126"/>
                <a:gd name="T17" fmla="*/ 42 h 62"/>
                <a:gd name="T18" fmla="*/ 104 w 126"/>
                <a:gd name="T19" fmla="*/ 44 h 62"/>
                <a:gd name="T20" fmla="*/ 108 w 126"/>
                <a:gd name="T21" fmla="*/ 44 h 62"/>
                <a:gd name="T22" fmla="*/ 108 w 126"/>
                <a:gd name="T23" fmla="*/ 34 h 62"/>
                <a:gd name="T24" fmla="*/ 104 w 126"/>
                <a:gd name="T25" fmla="*/ 35 h 62"/>
                <a:gd name="T26" fmla="*/ 100 w 126"/>
                <a:gd name="T27" fmla="*/ 34 h 62"/>
                <a:gd name="T28" fmla="*/ 106 w 126"/>
                <a:gd name="T29" fmla="*/ 10 h 62"/>
                <a:gd name="T30" fmla="*/ 106 w 126"/>
                <a:gd name="T31" fmla="*/ 10 h 62"/>
                <a:gd name="T32" fmla="*/ 106 w 126"/>
                <a:gd name="T33" fmla="*/ 10 h 62"/>
                <a:gd name="T34" fmla="*/ 108 w 126"/>
                <a:gd name="T35" fmla="*/ 10 h 62"/>
                <a:gd name="T36" fmla="*/ 108 w 126"/>
                <a:gd name="T37" fmla="*/ 0 h 62"/>
                <a:gd name="T38" fmla="*/ 105 w 126"/>
                <a:gd name="T39" fmla="*/ 0 h 62"/>
                <a:gd name="T40" fmla="*/ 105 w 126"/>
                <a:gd name="T41" fmla="*/ 0 h 62"/>
                <a:gd name="T42" fmla="*/ 1 w 126"/>
                <a:gd name="T43" fmla="*/ 0 h 62"/>
                <a:gd name="T44" fmla="*/ 0 w 126"/>
                <a:gd name="T45" fmla="*/ 10 h 62"/>
                <a:gd name="T46" fmla="*/ 53 w 126"/>
                <a:gd name="T4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62">
                  <a:moveTo>
                    <a:pt x="108" y="44"/>
                  </a:moveTo>
                  <a:cubicBezTo>
                    <a:pt x="118" y="42"/>
                    <a:pt x="126" y="33"/>
                    <a:pt x="126" y="22"/>
                  </a:cubicBezTo>
                  <a:cubicBezTo>
                    <a:pt x="126" y="11"/>
                    <a:pt x="118" y="2"/>
                    <a:pt x="108" y="0"/>
                  </a:cubicBezTo>
                  <a:cubicBezTo>
                    <a:pt x="108" y="10"/>
                    <a:pt x="108" y="10"/>
                    <a:pt x="108" y="10"/>
                  </a:cubicBezTo>
                  <a:cubicBezTo>
                    <a:pt x="113" y="12"/>
                    <a:pt x="116" y="17"/>
                    <a:pt x="116" y="22"/>
                  </a:cubicBezTo>
                  <a:cubicBezTo>
                    <a:pt x="116" y="27"/>
                    <a:pt x="113" y="32"/>
                    <a:pt x="108" y="34"/>
                  </a:cubicBezTo>
                  <a:lnTo>
                    <a:pt x="108" y="44"/>
                  </a:lnTo>
                  <a:close/>
                  <a:moveTo>
                    <a:pt x="53" y="62"/>
                  </a:moveTo>
                  <a:cubicBezTo>
                    <a:pt x="70" y="62"/>
                    <a:pt x="85" y="54"/>
                    <a:pt x="94" y="42"/>
                  </a:cubicBezTo>
                  <a:cubicBezTo>
                    <a:pt x="97" y="44"/>
                    <a:pt x="100" y="44"/>
                    <a:pt x="104" y="44"/>
                  </a:cubicBezTo>
                  <a:cubicBezTo>
                    <a:pt x="105" y="44"/>
                    <a:pt x="107" y="44"/>
                    <a:pt x="108" y="44"/>
                  </a:cubicBezTo>
                  <a:cubicBezTo>
                    <a:pt x="108" y="34"/>
                    <a:pt x="108" y="34"/>
                    <a:pt x="108" y="34"/>
                  </a:cubicBezTo>
                  <a:cubicBezTo>
                    <a:pt x="107" y="34"/>
                    <a:pt x="105" y="35"/>
                    <a:pt x="104" y="35"/>
                  </a:cubicBezTo>
                  <a:cubicBezTo>
                    <a:pt x="102" y="35"/>
                    <a:pt x="101" y="34"/>
                    <a:pt x="100" y="34"/>
                  </a:cubicBezTo>
                  <a:cubicBezTo>
                    <a:pt x="103" y="27"/>
                    <a:pt x="106" y="18"/>
                    <a:pt x="106" y="10"/>
                  </a:cubicBezTo>
                  <a:cubicBezTo>
                    <a:pt x="106" y="10"/>
                    <a:pt x="106" y="10"/>
                    <a:pt x="106" y="10"/>
                  </a:cubicBezTo>
                  <a:cubicBezTo>
                    <a:pt x="106" y="10"/>
                    <a:pt x="106" y="10"/>
                    <a:pt x="106" y="10"/>
                  </a:cubicBezTo>
                  <a:cubicBezTo>
                    <a:pt x="106" y="10"/>
                    <a:pt x="107" y="10"/>
                    <a:pt x="108" y="10"/>
                  </a:cubicBezTo>
                  <a:cubicBezTo>
                    <a:pt x="108" y="0"/>
                    <a:pt x="108" y="0"/>
                    <a:pt x="108" y="0"/>
                  </a:cubicBezTo>
                  <a:cubicBezTo>
                    <a:pt x="107" y="0"/>
                    <a:pt x="106" y="0"/>
                    <a:pt x="105" y="0"/>
                  </a:cubicBezTo>
                  <a:cubicBezTo>
                    <a:pt x="105" y="0"/>
                    <a:pt x="105" y="0"/>
                    <a:pt x="105" y="0"/>
                  </a:cubicBezTo>
                  <a:cubicBezTo>
                    <a:pt x="1" y="0"/>
                    <a:pt x="1" y="0"/>
                    <a:pt x="1" y="0"/>
                  </a:cubicBezTo>
                  <a:cubicBezTo>
                    <a:pt x="1" y="3"/>
                    <a:pt x="0" y="6"/>
                    <a:pt x="0" y="10"/>
                  </a:cubicBezTo>
                  <a:cubicBezTo>
                    <a:pt x="0" y="39"/>
                    <a:pt x="24" y="62"/>
                    <a:pt x="53" y="62"/>
                  </a:cubicBezTo>
                  <a:close/>
                </a:path>
              </a:pathLst>
            </a:custGeom>
            <a:solidFill>
              <a:srgbClr val="00669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8" name="Rectangle 150"/>
            <p:cNvSpPr>
              <a:spLocks noChangeArrowheads="1"/>
            </p:cNvSpPr>
            <p:nvPr/>
          </p:nvSpPr>
          <p:spPr bwMode="auto">
            <a:xfrm>
              <a:off x="9233101" y="3088272"/>
              <a:ext cx="428382" cy="33599"/>
            </a:xfrm>
            <a:prstGeom prst="rect">
              <a:avLst/>
            </a:prstGeom>
            <a:solidFill>
              <a:srgbClr val="00669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9" name="Freeform 151"/>
            <p:cNvSpPr/>
            <p:nvPr/>
          </p:nvSpPr>
          <p:spPr bwMode="auto">
            <a:xfrm>
              <a:off x="9331097" y="2623491"/>
              <a:ext cx="78397" cy="195993"/>
            </a:xfrm>
            <a:custGeom>
              <a:avLst/>
              <a:gdLst>
                <a:gd name="T0" fmla="*/ 7 w 21"/>
                <a:gd name="T1" fmla="*/ 40 h 52"/>
                <a:gd name="T2" fmla="*/ 10 w 21"/>
                <a:gd name="T3" fmla="*/ 50 h 52"/>
                <a:gd name="T4" fmla="*/ 19 w 21"/>
                <a:gd name="T5" fmla="*/ 32 h 52"/>
                <a:gd name="T6" fmla="*/ 14 w 21"/>
                <a:gd name="T7" fmla="*/ 21 h 52"/>
                <a:gd name="T8" fmla="*/ 13 w 21"/>
                <a:gd name="T9" fmla="*/ 13 h 52"/>
                <a:gd name="T10" fmla="*/ 8 w 21"/>
                <a:gd name="T11" fmla="*/ 4 h 52"/>
                <a:gd name="T12" fmla="*/ 3 w 21"/>
                <a:gd name="T13" fmla="*/ 22 h 52"/>
                <a:gd name="T14" fmla="*/ 7 w 21"/>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2">
                  <a:moveTo>
                    <a:pt x="7" y="40"/>
                  </a:moveTo>
                  <a:cubicBezTo>
                    <a:pt x="1" y="42"/>
                    <a:pt x="4" y="52"/>
                    <a:pt x="10" y="50"/>
                  </a:cubicBezTo>
                  <a:cubicBezTo>
                    <a:pt x="18" y="47"/>
                    <a:pt x="21" y="40"/>
                    <a:pt x="19" y="32"/>
                  </a:cubicBezTo>
                  <a:cubicBezTo>
                    <a:pt x="18" y="28"/>
                    <a:pt x="16" y="25"/>
                    <a:pt x="14" y="21"/>
                  </a:cubicBezTo>
                  <a:cubicBezTo>
                    <a:pt x="13" y="19"/>
                    <a:pt x="11" y="15"/>
                    <a:pt x="13" y="13"/>
                  </a:cubicBezTo>
                  <a:cubicBezTo>
                    <a:pt x="19" y="10"/>
                    <a:pt x="14" y="0"/>
                    <a:pt x="8" y="4"/>
                  </a:cubicBezTo>
                  <a:cubicBezTo>
                    <a:pt x="2" y="8"/>
                    <a:pt x="0" y="16"/>
                    <a:pt x="3" y="22"/>
                  </a:cubicBezTo>
                  <a:cubicBezTo>
                    <a:pt x="3" y="25"/>
                    <a:pt x="12" y="38"/>
                    <a:pt x="7" y="40"/>
                  </a:cubicBezTo>
                  <a:close/>
                </a:path>
              </a:pathLst>
            </a:custGeom>
            <a:solidFill>
              <a:srgbClr val="00669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solidFill>
                <a:effectLst/>
                <a:uLnTx/>
                <a:uFillTx/>
                <a:cs typeface="+mn-ea"/>
                <a:sym typeface="+mn-lt"/>
              </a:endParaRPr>
            </a:p>
          </p:txBody>
        </p:sp>
        <p:sp>
          <p:nvSpPr>
            <p:cNvPr id="20" name="Freeform 152"/>
            <p:cNvSpPr/>
            <p:nvPr/>
          </p:nvSpPr>
          <p:spPr bwMode="auto">
            <a:xfrm>
              <a:off x="9443091" y="2623491"/>
              <a:ext cx="75596" cy="195993"/>
            </a:xfrm>
            <a:custGeom>
              <a:avLst/>
              <a:gdLst>
                <a:gd name="T0" fmla="*/ 7 w 20"/>
                <a:gd name="T1" fmla="*/ 40 h 52"/>
                <a:gd name="T2" fmla="*/ 10 w 20"/>
                <a:gd name="T3" fmla="*/ 50 h 52"/>
                <a:gd name="T4" fmla="*/ 18 w 20"/>
                <a:gd name="T5" fmla="*/ 32 h 52"/>
                <a:gd name="T6" fmla="*/ 13 w 20"/>
                <a:gd name="T7" fmla="*/ 21 h 52"/>
                <a:gd name="T8" fmla="*/ 13 w 20"/>
                <a:gd name="T9" fmla="*/ 13 h 52"/>
                <a:gd name="T10" fmla="*/ 8 w 20"/>
                <a:gd name="T11" fmla="*/ 4 h 52"/>
                <a:gd name="T12" fmla="*/ 2 w 20"/>
                <a:gd name="T13" fmla="*/ 22 h 52"/>
                <a:gd name="T14" fmla="*/ 7 w 20"/>
                <a:gd name="T15" fmla="*/ 4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2">
                  <a:moveTo>
                    <a:pt x="7" y="40"/>
                  </a:moveTo>
                  <a:cubicBezTo>
                    <a:pt x="0" y="42"/>
                    <a:pt x="3" y="52"/>
                    <a:pt x="10" y="50"/>
                  </a:cubicBezTo>
                  <a:cubicBezTo>
                    <a:pt x="18" y="47"/>
                    <a:pt x="20" y="40"/>
                    <a:pt x="18" y="32"/>
                  </a:cubicBezTo>
                  <a:cubicBezTo>
                    <a:pt x="17" y="28"/>
                    <a:pt x="15" y="25"/>
                    <a:pt x="13" y="21"/>
                  </a:cubicBezTo>
                  <a:cubicBezTo>
                    <a:pt x="12" y="19"/>
                    <a:pt x="10" y="15"/>
                    <a:pt x="13" y="13"/>
                  </a:cubicBezTo>
                  <a:cubicBezTo>
                    <a:pt x="19" y="10"/>
                    <a:pt x="14" y="0"/>
                    <a:pt x="8" y="4"/>
                  </a:cubicBezTo>
                  <a:cubicBezTo>
                    <a:pt x="1" y="8"/>
                    <a:pt x="0" y="16"/>
                    <a:pt x="2" y="22"/>
                  </a:cubicBezTo>
                  <a:cubicBezTo>
                    <a:pt x="3" y="25"/>
                    <a:pt x="12" y="38"/>
                    <a:pt x="7" y="40"/>
                  </a:cubicBezTo>
                  <a:close/>
                </a:path>
              </a:pathLst>
            </a:custGeom>
            <a:solidFill>
              <a:srgbClr val="00669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solidFill>
                <a:effectLst/>
                <a:uLnTx/>
                <a:uFillTx/>
                <a:cs typeface="+mn-ea"/>
                <a:sym typeface="+mn-lt"/>
              </a:endParaRPr>
            </a:p>
          </p:txBody>
        </p:sp>
      </p:grpSp>
      <p:grpSp>
        <p:nvGrpSpPr>
          <p:cNvPr id="62" name="组合 61"/>
          <p:cNvGrpSpPr/>
          <p:nvPr/>
        </p:nvGrpSpPr>
        <p:grpSpPr>
          <a:xfrm>
            <a:off x="8243045" y="4303562"/>
            <a:ext cx="3948956" cy="1253738"/>
            <a:chOff x="8830847" y="4303562"/>
            <a:chExt cx="3361153" cy="1253738"/>
          </a:xfrm>
        </p:grpSpPr>
        <p:sp>
          <p:nvSpPr>
            <p:cNvPr id="21" name="Rectangle 165"/>
            <p:cNvSpPr/>
            <p:nvPr/>
          </p:nvSpPr>
          <p:spPr>
            <a:xfrm>
              <a:off x="9226095" y="4303562"/>
              <a:ext cx="2965905" cy="1253738"/>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2" name="Oval 166"/>
            <p:cNvSpPr/>
            <p:nvPr/>
          </p:nvSpPr>
          <p:spPr>
            <a:xfrm>
              <a:off x="8830847" y="4303562"/>
              <a:ext cx="792182" cy="1253738"/>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64" name="组合 63"/>
          <p:cNvGrpSpPr/>
          <p:nvPr/>
        </p:nvGrpSpPr>
        <p:grpSpPr>
          <a:xfrm>
            <a:off x="8441596" y="4473823"/>
            <a:ext cx="914400" cy="914400"/>
            <a:chOff x="9012491" y="4482473"/>
            <a:chExt cx="914400" cy="914400"/>
          </a:xfrm>
        </p:grpSpPr>
        <p:sp>
          <p:nvSpPr>
            <p:cNvPr id="23" name="Oval 157"/>
            <p:cNvSpPr/>
            <p:nvPr/>
          </p:nvSpPr>
          <p:spPr>
            <a:xfrm flipH="1">
              <a:off x="9012491" y="4482473"/>
              <a:ext cx="914400" cy="914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4" name="Freeform 162"/>
            <p:cNvSpPr/>
            <p:nvPr/>
          </p:nvSpPr>
          <p:spPr bwMode="auto">
            <a:xfrm>
              <a:off x="9246258" y="5015219"/>
              <a:ext cx="446867" cy="113699"/>
            </a:xfrm>
            <a:custGeom>
              <a:avLst/>
              <a:gdLst>
                <a:gd name="T0" fmla="*/ 110 w 169"/>
                <a:gd name="T1" fmla="*/ 23 h 43"/>
                <a:gd name="T2" fmla="*/ 59 w 169"/>
                <a:gd name="T3" fmla="*/ 23 h 43"/>
                <a:gd name="T4" fmla="*/ 59 w 169"/>
                <a:gd name="T5" fmla="*/ 0 h 43"/>
                <a:gd name="T6" fmla="*/ 0 w 169"/>
                <a:gd name="T7" fmla="*/ 0 h 43"/>
                <a:gd name="T8" fmla="*/ 0 w 169"/>
                <a:gd name="T9" fmla="*/ 43 h 43"/>
                <a:gd name="T10" fmla="*/ 169 w 169"/>
                <a:gd name="T11" fmla="*/ 43 h 43"/>
                <a:gd name="T12" fmla="*/ 169 w 169"/>
                <a:gd name="T13" fmla="*/ 0 h 43"/>
                <a:gd name="T14" fmla="*/ 110 w 169"/>
                <a:gd name="T15" fmla="*/ 0 h 43"/>
                <a:gd name="T16" fmla="*/ 110 w 169"/>
                <a:gd name="T17" fmla="*/ 2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43">
                  <a:moveTo>
                    <a:pt x="110" y="23"/>
                  </a:moveTo>
                  <a:lnTo>
                    <a:pt x="59" y="23"/>
                  </a:lnTo>
                  <a:lnTo>
                    <a:pt x="59" y="0"/>
                  </a:lnTo>
                  <a:lnTo>
                    <a:pt x="0" y="0"/>
                  </a:lnTo>
                  <a:lnTo>
                    <a:pt x="0" y="43"/>
                  </a:lnTo>
                  <a:lnTo>
                    <a:pt x="169" y="43"/>
                  </a:lnTo>
                  <a:lnTo>
                    <a:pt x="169" y="0"/>
                  </a:lnTo>
                  <a:lnTo>
                    <a:pt x="110" y="0"/>
                  </a:lnTo>
                  <a:lnTo>
                    <a:pt x="110" y="23"/>
                  </a:lnTo>
                  <a:close/>
                </a:path>
              </a:pathLst>
            </a:custGeom>
            <a:solidFill>
              <a:srgbClr val="00669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5" name="Rectangle 163"/>
            <p:cNvSpPr>
              <a:spLocks noChangeArrowheads="1"/>
            </p:cNvSpPr>
            <p:nvPr/>
          </p:nvSpPr>
          <p:spPr bwMode="auto">
            <a:xfrm>
              <a:off x="9428705" y="5015219"/>
              <a:ext cx="84613" cy="31731"/>
            </a:xfrm>
            <a:prstGeom prst="rect">
              <a:avLst/>
            </a:prstGeom>
            <a:solidFill>
              <a:srgbClr val="3E87AC"/>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bg1"/>
                </a:solidFill>
                <a:effectLst/>
                <a:uLnTx/>
                <a:uFillTx/>
                <a:cs typeface="+mn-ea"/>
                <a:sym typeface="+mn-lt"/>
              </a:endParaRPr>
            </a:p>
          </p:txBody>
        </p:sp>
        <p:sp>
          <p:nvSpPr>
            <p:cNvPr id="26" name="Freeform 164"/>
            <p:cNvSpPr>
              <a:spLocks noEditPoints="1"/>
            </p:cNvSpPr>
            <p:nvPr/>
          </p:nvSpPr>
          <p:spPr bwMode="auto">
            <a:xfrm>
              <a:off x="9246258" y="4756090"/>
              <a:ext cx="446867" cy="232687"/>
            </a:xfrm>
            <a:custGeom>
              <a:avLst/>
              <a:gdLst>
                <a:gd name="T0" fmla="*/ 126 w 169"/>
                <a:gd name="T1" fmla="*/ 0 h 88"/>
                <a:gd name="T2" fmla="*/ 85 w 169"/>
                <a:gd name="T3" fmla="*/ 0 h 88"/>
                <a:gd name="T4" fmla="*/ 85 w 169"/>
                <a:gd name="T5" fmla="*/ 15 h 88"/>
                <a:gd name="T6" fmla="*/ 112 w 169"/>
                <a:gd name="T7" fmla="*/ 15 h 88"/>
                <a:gd name="T8" fmla="*/ 112 w 169"/>
                <a:gd name="T9" fmla="*/ 32 h 88"/>
                <a:gd name="T10" fmla="*/ 85 w 169"/>
                <a:gd name="T11" fmla="*/ 32 h 88"/>
                <a:gd name="T12" fmla="*/ 85 w 169"/>
                <a:gd name="T13" fmla="*/ 88 h 88"/>
                <a:gd name="T14" fmla="*/ 110 w 169"/>
                <a:gd name="T15" fmla="*/ 88 h 88"/>
                <a:gd name="T16" fmla="*/ 169 w 169"/>
                <a:gd name="T17" fmla="*/ 88 h 88"/>
                <a:gd name="T18" fmla="*/ 169 w 169"/>
                <a:gd name="T19" fmla="*/ 32 h 88"/>
                <a:gd name="T20" fmla="*/ 126 w 169"/>
                <a:gd name="T21" fmla="*/ 32 h 88"/>
                <a:gd name="T22" fmla="*/ 126 w 169"/>
                <a:gd name="T23" fmla="*/ 0 h 88"/>
                <a:gd name="T24" fmla="*/ 85 w 169"/>
                <a:gd name="T25" fmla="*/ 0 h 88"/>
                <a:gd name="T26" fmla="*/ 43 w 169"/>
                <a:gd name="T27" fmla="*/ 0 h 88"/>
                <a:gd name="T28" fmla="*/ 43 w 169"/>
                <a:gd name="T29" fmla="*/ 32 h 88"/>
                <a:gd name="T30" fmla="*/ 0 w 169"/>
                <a:gd name="T31" fmla="*/ 32 h 88"/>
                <a:gd name="T32" fmla="*/ 0 w 169"/>
                <a:gd name="T33" fmla="*/ 88 h 88"/>
                <a:gd name="T34" fmla="*/ 59 w 169"/>
                <a:gd name="T35" fmla="*/ 88 h 88"/>
                <a:gd name="T36" fmla="*/ 85 w 169"/>
                <a:gd name="T37" fmla="*/ 88 h 88"/>
                <a:gd name="T38" fmla="*/ 85 w 169"/>
                <a:gd name="T39" fmla="*/ 32 h 88"/>
                <a:gd name="T40" fmla="*/ 58 w 169"/>
                <a:gd name="T41" fmla="*/ 32 h 88"/>
                <a:gd name="T42" fmla="*/ 58 w 169"/>
                <a:gd name="T43" fmla="*/ 32 h 88"/>
                <a:gd name="T44" fmla="*/ 58 w 169"/>
                <a:gd name="T45" fmla="*/ 15 h 88"/>
                <a:gd name="T46" fmla="*/ 85 w 169"/>
                <a:gd name="T47" fmla="*/ 15 h 88"/>
                <a:gd name="T48" fmla="*/ 85 w 169"/>
                <a:gd name="T4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9" h="88">
                  <a:moveTo>
                    <a:pt x="126" y="0"/>
                  </a:moveTo>
                  <a:lnTo>
                    <a:pt x="85" y="0"/>
                  </a:lnTo>
                  <a:lnTo>
                    <a:pt x="85" y="15"/>
                  </a:lnTo>
                  <a:lnTo>
                    <a:pt x="112" y="15"/>
                  </a:lnTo>
                  <a:lnTo>
                    <a:pt x="112" y="32"/>
                  </a:lnTo>
                  <a:lnTo>
                    <a:pt x="85" y="32"/>
                  </a:lnTo>
                  <a:lnTo>
                    <a:pt x="85" y="88"/>
                  </a:lnTo>
                  <a:lnTo>
                    <a:pt x="110" y="88"/>
                  </a:lnTo>
                  <a:lnTo>
                    <a:pt x="169" y="88"/>
                  </a:lnTo>
                  <a:lnTo>
                    <a:pt x="169" y="32"/>
                  </a:lnTo>
                  <a:lnTo>
                    <a:pt x="126" y="32"/>
                  </a:lnTo>
                  <a:lnTo>
                    <a:pt x="126" y="0"/>
                  </a:lnTo>
                  <a:close/>
                  <a:moveTo>
                    <a:pt x="85" y="0"/>
                  </a:moveTo>
                  <a:lnTo>
                    <a:pt x="43" y="0"/>
                  </a:lnTo>
                  <a:lnTo>
                    <a:pt x="43" y="32"/>
                  </a:lnTo>
                  <a:lnTo>
                    <a:pt x="0" y="32"/>
                  </a:lnTo>
                  <a:lnTo>
                    <a:pt x="0" y="88"/>
                  </a:lnTo>
                  <a:lnTo>
                    <a:pt x="59" y="88"/>
                  </a:lnTo>
                  <a:lnTo>
                    <a:pt x="85" y="88"/>
                  </a:lnTo>
                  <a:lnTo>
                    <a:pt x="85" y="32"/>
                  </a:lnTo>
                  <a:lnTo>
                    <a:pt x="58" y="32"/>
                  </a:lnTo>
                  <a:lnTo>
                    <a:pt x="58" y="32"/>
                  </a:lnTo>
                  <a:lnTo>
                    <a:pt x="58" y="15"/>
                  </a:lnTo>
                  <a:lnTo>
                    <a:pt x="85" y="15"/>
                  </a:lnTo>
                  <a:lnTo>
                    <a:pt x="85" y="0"/>
                  </a:lnTo>
                  <a:close/>
                </a:path>
              </a:pathLst>
            </a:custGeom>
            <a:solidFill>
              <a:srgbClr val="006699"/>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grpSp>
        <p:nvGrpSpPr>
          <p:cNvPr id="35" name="组合 34"/>
          <p:cNvGrpSpPr/>
          <p:nvPr/>
        </p:nvGrpSpPr>
        <p:grpSpPr>
          <a:xfrm>
            <a:off x="4614828" y="2364663"/>
            <a:ext cx="2965904" cy="2951384"/>
            <a:chOff x="4886141" y="2554429"/>
            <a:chExt cx="2419716" cy="2407869"/>
          </a:xfrm>
        </p:grpSpPr>
        <p:sp>
          <p:nvSpPr>
            <p:cNvPr id="36" name="任意多边形: 形状 35"/>
            <p:cNvSpPr/>
            <p:nvPr/>
          </p:nvSpPr>
          <p:spPr>
            <a:xfrm>
              <a:off x="5100412" y="2682988"/>
              <a:ext cx="2076715" cy="2076715"/>
            </a:xfrm>
            <a:custGeom>
              <a:avLst/>
              <a:gdLst>
                <a:gd name="connsiteX0" fmla="*/ 1038357 w 2076715"/>
                <a:gd name="connsiteY0" fmla="*/ 0 h 2076715"/>
                <a:gd name="connsiteX1" fmla="*/ 1937601 w 2076715"/>
                <a:gd name="connsiteY1" fmla="*/ 519179 h 2076715"/>
                <a:gd name="connsiteX2" fmla="*/ 1937601 w 2076715"/>
                <a:gd name="connsiteY2" fmla="*/ 1557537 h 2076715"/>
                <a:gd name="connsiteX3" fmla="*/ 1038358 w 2076715"/>
                <a:gd name="connsiteY3" fmla="*/ 1038358 h 2076715"/>
                <a:gd name="connsiteX4" fmla="*/ 1038357 w 2076715"/>
                <a:gd name="connsiteY4" fmla="*/ 0 h 2076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715" h="2076715">
                  <a:moveTo>
                    <a:pt x="1038357" y="0"/>
                  </a:moveTo>
                  <a:cubicBezTo>
                    <a:pt x="1409327" y="0"/>
                    <a:pt x="1752117" y="197910"/>
                    <a:pt x="1937601" y="519179"/>
                  </a:cubicBezTo>
                  <a:cubicBezTo>
                    <a:pt x="2123086" y="840448"/>
                    <a:pt x="2123086" y="1236268"/>
                    <a:pt x="1937601" y="1557537"/>
                  </a:cubicBezTo>
                  <a:lnTo>
                    <a:pt x="1038358" y="1038358"/>
                  </a:lnTo>
                  <a:cubicBezTo>
                    <a:pt x="1038358" y="692239"/>
                    <a:pt x="1038357" y="346119"/>
                    <a:pt x="1038357" y="0"/>
                  </a:cubicBezTo>
                  <a:close/>
                </a:path>
              </a:pathLst>
            </a:custGeom>
            <a:solidFill>
              <a:srgbClr val="00669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136388" tIns="481976" rIns="282463" bIns="1060489" numCol="1" spcCol="127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466850">
                <a:lnSpc>
                  <a:spcPct val="90000"/>
                </a:lnSpc>
                <a:spcBef>
                  <a:spcPct val="0"/>
                </a:spcBef>
                <a:spcAft>
                  <a:spcPct val="35000"/>
                </a:spcAft>
                <a:buNone/>
              </a:pPr>
              <a:endParaRPr lang="en-US" sz="3300" kern="1200">
                <a:cs typeface="+mn-ea"/>
                <a:sym typeface="+mn-lt"/>
              </a:endParaRPr>
            </a:p>
          </p:txBody>
        </p:sp>
        <p:sp>
          <p:nvSpPr>
            <p:cNvPr id="37" name="任意多边形: 形状 36"/>
            <p:cNvSpPr/>
            <p:nvPr/>
          </p:nvSpPr>
          <p:spPr>
            <a:xfrm>
              <a:off x="5057641" y="2757156"/>
              <a:ext cx="2076715" cy="2076715"/>
            </a:xfrm>
            <a:custGeom>
              <a:avLst/>
              <a:gdLst>
                <a:gd name="connsiteX0" fmla="*/ 1937601 w 2076715"/>
                <a:gd name="connsiteY0" fmla="*/ 1557536 h 2076715"/>
                <a:gd name="connsiteX1" fmla="*/ 1038357 w 2076715"/>
                <a:gd name="connsiteY1" fmla="*/ 2076715 h 2076715"/>
                <a:gd name="connsiteX2" fmla="*/ 139113 w 2076715"/>
                <a:gd name="connsiteY2" fmla="*/ 1557536 h 2076715"/>
                <a:gd name="connsiteX3" fmla="*/ 1038358 w 2076715"/>
                <a:gd name="connsiteY3" fmla="*/ 1038358 h 2076715"/>
                <a:gd name="connsiteX4" fmla="*/ 1937601 w 2076715"/>
                <a:gd name="connsiteY4" fmla="*/ 1557536 h 2076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715" h="2076715">
                  <a:moveTo>
                    <a:pt x="1937601" y="1557536"/>
                  </a:moveTo>
                  <a:cubicBezTo>
                    <a:pt x="1752116" y="1878805"/>
                    <a:pt x="1409326" y="2076715"/>
                    <a:pt x="1038357" y="2076715"/>
                  </a:cubicBezTo>
                  <a:cubicBezTo>
                    <a:pt x="667387" y="2076715"/>
                    <a:pt x="324597" y="1878805"/>
                    <a:pt x="139113" y="1557536"/>
                  </a:cubicBezTo>
                  <a:lnTo>
                    <a:pt x="1038358" y="1038358"/>
                  </a:lnTo>
                  <a:lnTo>
                    <a:pt x="1937601" y="1557536"/>
                  </a:lnTo>
                  <a:close/>
                </a:path>
              </a:pathLst>
            </a:custGeom>
            <a:solidFill>
              <a:srgbClr val="00669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31286" tIns="1384223" rIns="506563" bIns="222251" numCol="1" spcCol="127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289050">
                <a:lnSpc>
                  <a:spcPct val="90000"/>
                </a:lnSpc>
                <a:spcBef>
                  <a:spcPct val="0"/>
                </a:spcBef>
                <a:spcAft>
                  <a:spcPct val="35000"/>
                </a:spcAft>
                <a:buNone/>
              </a:pPr>
              <a:endParaRPr lang="en-US" sz="2900" kern="1200">
                <a:cs typeface="+mn-ea"/>
                <a:sym typeface="+mn-lt"/>
              </a:endParaRPr>
            </a:p>
          </p:txBody>
        </p:sp>
        <p:sp>
          <p:nvSpPr>
            <p:cNvPr id="38" name="任意多边形: 形状 37"/>
            <p:cNvSpPr/>
            <p:nvPr/>
          </p:nvSpPr>
          <p:spPr>
            <a:xfrm>
              <a:off x="5014871" y="2682988"/>
              <a:ext cx="2076715" cy="2076715"/>
            </a:xfrm>
            <a:custGeom>
              <a:avLst/>
              <a:gdLst>
                <a:gd name="connsiteX0" fmla="*/ 139114 w 2076715"/>
                <a:gd name="connsiteY0" fmla="*/ 1557536 h 2076715"/>
                <a:gd name="connsiteX1" fmla="*/ 139114 w 2076715"/>
                <a:gd name="connsiteY1" fmla="*/ 519178 h 2076715"/>
                <a:gd name="connsiteX2" fmla="*/ 1038358 w 2076715"/>
                <a:gd name="connsiteY2" fmla="*/ -1 h 2076715"/>
                <a:gd name="connsiteX3" fmla="*/ 1038358 w 2076715"/>
                <a:gd name="connsiteY3" fmla="*/ 1038358 h 2076715"/>
                <a:gd name="connsiteX4" fmla="*/ 139114 w 2076715"/>
                <a:gd name="connsiteY4" fmla="*/ 1557536 h 2076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6715" h="2076715">
                  <a:moveTo>
                    <a:pt x="139114" y="1557536"/>
                  </a:moveTo>
                  <a:cubicBezTo>
                    <a:pt x="-46371" y="1236267"/>
                    <a:pt x="-46371" y="840447"/>
                    <a:pt x="139114" y="519178"/>
                  </a:cubicBezTo>
                  <a:cubicBezTo>
                    <a:pt x="324599" y="197909"/>
                    <a:pt x="667389" y="-1"/>
                    <a:pt x="1038358" y="-1"/>
                  </a:cubicBezTo>
                  <a:lnTo>
                    <a:pt x="1038358" y="1038358"/>
                  </a:lnTo>
                  <a:lnTo>
                    <a:pt x="139114" y="1557536"/>
                  </a:lnTo>
                  <a:close/>
                </a:path>
              </a:pathLst>
            </a:custGeom>
            <a:solidFill>
              <a:srgbClr val="006699"/>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82463" tIns="481976" rIns="1136388" bIns="1060489" numCol="1" spcCol="1270" anchor="ctr"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466850">
                <a:lnSpc>
                  <a:spcPct val="90000"/>
                </a:lnSpc>
                <a:spcBef>
                  <a:spcPct val="0"/>
                </a:spcBef>
                <a:spcAft>
                  <a:spcPct val="35000"/>
                </a:spcAft>
                <a:buNone/>
              </a:pPr>
              <a:endParaRPr lang="en-US" sz="3300" kern="1200">
                <a:cs typeface="+mn-ea"/>
                <a:sym typeface="+mn-lt"/>
              </a:endParaRPr>
            </a:p>
          </p:txBody>
        </p:sp>
        <p:sp>
          <p:nvSpPr>
            <p:cNvPr id="39" name="箭头: 环形 38"/>
            <p:cNvSpPr/>
            <p:nvPr/>
          </p:nvSpPr>
          <p:spPr>
            <a:xfrm>
              <a:off x="4972025" y="2554429"/>
              <a:ext cx="2333832" cy="2333832"/>
            </a:xfrm>
            <a:prstGeom prst="circularArrow">
              <a:avLst>
                <a:gd name="adj1" fmla="val 5085"/>
                <a:gd name="adj2" fmla="val 327528"/>
                <a:gd name="adj3" fmla="val 1472472"/>
                <a:gd name="adj4" fmla="val 16199432"/>
                <a:gd name="adj5" fmla="val 5932"/>
              </a:avLst>
            </a:prstGeom>
            <a:solidFill>
              <a:schemeClr val="bg1">
                <a:lumMod val="6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cs typeface="+mn-ea"/>
                <a:sym typeface="+mn-lt"/>
              </a:endParaRPr>
            </a:p>
          </p:txBody>
        </p:sp>
        <p:sp>
          <p:nvSpPr>
            <p:cNvPr id="40" name="箭头: 环形 39"/>
            <p:cNvSpPr/>
            <p:nvPr/>
          </p:nvSpPr>
          <p:spPr>
            <a:xfrm>
              <a:off x="4929083" y="2628466"/>
              <a:ext cx="2333832" cy="2333832"/>
            </a:xfrm>
            <a:prstGeom prst="circularArrow">
              <a:avLst>
                <a:gd name="adj1" fmla="val 5085"/>
                <a:gd name="adj2" fmla="val 327528"/>
                <a:gd name="adj3" fmla="val 8671970"/>
                <a:gd name="adj4" fmla="val 1800502"/>
                <a:gd name="adj5" fmla="val 5932"/>
              </a:avLst>
            </a:prstGeom>
            <a:solidFill>
              <a:schemeClr val="bg1">
                <a:lumMod val="6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cs typeface="+mn-ea"/>
                <a:sym typeface="+mn-lt"/>
              </a:endParaRPr>
            </a:p>
          </p:txBody>
        </p:sp>
        <p:sp>
          <p:nvSpPr>
            <p:cNvPr id="41" name="箭头: 环形 40"/>
            <p:cNvSpPr/>
            <p:nvPr/>
          </p:nvSpPr>
          <p:spPr>
            <a:xfrm>
              <a:off x="4886141" y="2554429"/>
              <a:ext cx="2333832" cy="2333832"/>
            </a:xfrm>
            <a:prstGeom prst="circularArrow">
              <a:avLst>
                <a:gd name="adj1" fmla="val 5085"/>
                <a:gd name="adj2" fmla="val 327528"/>
                <a:gd name="adj3" fmla="val 15873039"/>
                <a:gd name="adj4" fmla="val 9000000"/>
                <a:gd name="adj5" fmla="val 5932"/>
              </a:avLst>
            </a:prstGeom>
            <a:solidFill>
              <a:schemeClr val="bg1">
                <a:lumMod val="6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cs typeface="+mn-ea"/>
                <a:sym typeface="+mn-lt"/>
              </a:endParaRPr>
            </a:p>
          </p:txBody>
        </p:sp>
        <p:grpSp>
          <p:nvGrpSpPr>
            <p:cNvPr id="42" name="Group 25"/>
            <p:cNvGrpSpPr/>
            <p:nvPr/>
          </p:nvGrpSpPr>
          <p:grpSpPr>
            <a:xfrm>
              <a:off x="5453112" y="3315775"/>
              <a:ext cx="323976" cy="406215"/>
              <a:chOff x="5106627" y="2260366"/>
              <a:chExt cx="324452" cy="406813"/>
            </a:xfrm>
            <a:solidFill>
              <a:schemeClr val="bg1"/>
            </a:solidFill>
          </p:grpSpPr>
          <p:sp>
            <p:nvSpPr>
              <p:cNvPr id="53"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sp>
            <p:nvSpPr>
              <p:cNvPr id="54"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sp>
            <p:nvSpPr>
              <p:cNvPr id="55"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sp>
            <p:nvSpPr>
              <p:cNvPr id="56"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grpSp>
        <p:grpSp>
          <p:nvGrpSpPr>
            <p:cNvPr id="43" name="Group 30"/>
            <p:cNvGrpSpPr/>
            <p:nvPr/>
          </p:nvGrpSpPr>
          <p:grpSpPr>
            <a:xfrm>
              <a:off x="5845298" y="4104854"/>
              <a:ext cx="520851" cy="458550"/>
              <a:chOff x="6040049" y="4182118"/>
              <a:chExt cx="521619" cy="459224"/>
            </a:xfrm>
            <a:solidFill>
              <a:schemeClr val="bg1"/>
            </a:solidFill>
          </p:grpSpPr>
          <p:sp>
            <p:nvSpPr>
              <p:cNvPr id="48"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sp>
            <p:nvSpPr>
              <p:cNvPr id="49"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sp>
            <p:nvSpPr>
              <p:cNvPr id="50"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sp>
            <p:nvSpPr>
              <p:cNvPr id="51"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sp>
            <p:nvSpPr>
              <p:cNvPr id="52"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grpSp>
        <p:grpSp>
          <p:nvGrpSpPr>
            <p:cNvPr id="44" name="Group 36"/>
            <p:cNvGrpSpPr/>
            <p:nvPr/>
          </p:nvGrpSpPr>
          <p:grpSpPr>
            <a:xfrm>
              <a:off x="6366146" y="3280884"/>
              <a:ext cx="431134" cy="428644"/>
              <a:chOff x="6559551" y="1588"/>
              <a:chExt cx="274637" cy="273050"/>
            </a:xfrm>
            <a:solidFill>
              <a:schemeClr val="bg1"/>
            </a:solidFill>
          </p:grpSpPr>
          <p:sp>
            <p:nvSpPr>
              <p:cNvPr id="45"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sp>
            <p:nvSpPr>
              <p:cNvPr id="46" name="Freeform 127"/>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sp>
            <p:nvSpPr>
              <p:cNvPr id="47"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endParaRPr lang="en-US" sz="2400">
                  <a:solidFill>
                    <a:schemeClr val="tx2">
                      <a:lumMod val="75000"/>
                    </a:schemeClr>
                  </a:solidFill>
                  <a:cs typeface="+mn-ea"/>
                  <a:sym typeface="+mn-lt"/>
                </a:endParaRPr>
              </a:p>
            </p:txBody>
          </p:sp>
        </p:grpSp>
      </p:grpSp>
      <p:sp>
        <p:nvSpPr>
          <p:cNvPr id="65" name="文本框 10"/>
          <p:cNvSpPr txBox="1">
            <a:spLocks noChangeArrowheads="1"/>
          </p:cNvSpPr>
          <p:nvPr/>
        </p:nvSpPr>
        <p:spPr bwMode="auto">
          <a:xfrm>
            <a:off x="1905" y="4831715"/>
            <a:ext cx="2896235" cy="10763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sz="1600" dirty="0">
                <a:solidFill>
                  <a:schemeClr val="bg1"/>
                </a:solidFill>
                <a:cs typeface="+mn-ea"/>
                <a:sym typeface="+mn-lt"/>
              </a:rPr>
              <a:t>对于失败或发生问题，不推卸责任，不把责任转嫁他人，即使是部下的原因，也主动承担自己在管理方面的责任。</a:t>
            </a:r>
            <a:endParaRPr lang="zh-CN" altLang="en-US" sz="1600" dirty="0">
              <a:solidFill>
                <a:schemeClr val="bg1"/>
              </a:solidFill>
              <a:cs typeface="+mn-ea"/>
              <a:sym typeface="+mn-lt"/>
            </a:endParaRPr>
          </a:p>
        </p:txBody>
      </p:sp>
      <p:sp>
        <p:nvSpPr>
          <p:cNvPr id="66" name="矩形 65"/>
          <p:cNvSpPr/>
          <p:nvPr/>
        </p:nvSpPr>
        <p:spPr>
          <a:xfrm>
            <a:off x="-15751" y="4494263"/>
            <a:ext cx="1808480" cy="337185"/>
          </a:xfrm>
          <a:prstGeom prst="rect">
            <a:avLst/>
          </a:prstGeom>
        </p:spPr>
        <p:txBody>
          <a:bodyPr wrap="none">
            <a:spAutoFit/>
          </a:bodyPr>
          <a:lstStyle/>
          <a:p>
            <a:pPr algn="ctr"/>
            <a:r>
              <a:rPr lang="zh-CN" altLang="en-US" sz="1600" b="1" dirty="0">
                <a:solidFill>
                  <a:schemeClr val="bg1"/>
                </a:solidFill>
                <a:cs typeface="+mn-ea"/>
                <a:sym typeface="+mn-lt"/>
              </a:rPr>
              <a:t>（三）富有责任感</a:t>
            </a:r>
            <a:endParaRPr lang="zh-CN" altLang="en-US" sz="1600" b="1" dirty="0">
              <a:solidFill>
                <a:schemeClr val="bg1"/>
              </a:solidFill>
              <a:cs typeface="+mn-ea"/>
              <a:sym typeface="+mn-lt"/>
            </a:endParaRPr>
          </a:p>
        </p:txBody>
      </p:sp>
      <p:sp>
        <p:nvSpPr>
          <p:cNvPr id="67" name="文本框 10"/>
          <p:cNvSpPr txBox="1">
            <a:spLocks noChangeArrowheads="1"/>
          </p:cNvSpPr>
          <p:nvPr/>
        </p:nvSpPr>
        <p:spPr bwMode="auto">
          <a:xfrm>
            <a:off x="1905" y="2429510"/>
            <a:ext cx="2896235" cy="10763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sz="1600" dirty="0">
                <a:solidFill>
                  <a:schemeClr val="bg1"/>
                </a:solidFill>
                <a:cs typeface="+mn-ea"/>
                <a:sym typeface="+mn-lt"/>
              </a:rPr>
              <a:t>不管周围的人怎么说，只要自己下了决心，无论遇到什么困难，都要坚持干下去，坚信自己一定能成功。</a:t>
            </a:r>
            <a:endParaRPr lang="zh-CN" altLang="en-US" sz="1600" dirty="0">
              <a:solidFill>
                <a:schemeClr val="bg1"/>
              </a:solidFill>
              <a:cs typeface="+mn-ea"/>
              <a:sym typeface="+mn-lt"/>
            </a:endParaRPr>
          </a:p>
        </p:txBody>
      </p:sp>
      <p:sp>
        <p:nvSpPr>
          <p:cNvPr id="68" name="矩形 67"/>
          <p:cNvSpPr/>
          <p:nvPr/>
        </p:nvSpPr>
        <p:spPr>
          <a:xfrm>
            <a:off x="1905" y="2092325"/>
            <a:ext cx="1773555" cy="337185"/>
          </a:xfrm>
          <a:prstGeom prst="rect">
            <a:avLst/>
          </a:prstGeom>
        </p:spPr>
        <p:txBody>
          <a:bodyPr wrap="square">
            <a:spAutoFit/>
          </a:bodyPr>
          <a:lstStyle/>
          <a:p>
            <a:pPr algn="l"/>
            <a:r>
              <a:rPr lang="zh-CN" altLang="en-US" sz="1600" b="1" dirty="0">
                <a:solidFill>
                  <a:schemeClr val="bg1"/>
                </a:solidFill>
                <a:cs typeface="+mn-ea"/>
                <a:sym typeface="+mn-lt"/>
              </a:rPr>
              <a:t>（一）自信独立</a:t>
            </a:r>
            <a:endParaRPr lang="zh-CN" altLang="en-US" sz="1600" b="1" dirty="0">
              <a:solidFill>
                <a:schemeClr val="bg1"/>
              </a:solidFill>
              <a:cs typeface="+mn-ea"/>
              <a:sym typeface="+mn-lt"/>
            </a:endParaRPr>
          </a:p>
        </p:txBody>
      </p:sp>
      <p:sp>
        <p:nvSpPr>
          <p:cNvPr id="69" name="文本框 10"/>
          <p:cNvSpPr txBox="1">
            <a:spLocks noChangeArrowheads="1"/>
          </p:cNvSpPr>
          <p:nvPr/>
        </p:nvSpPr>
        <p:spPr bwMode="auto">
          <a:xfrm>
            <a:off x="9477375" y="4833620"/>
            <a:ext cx="2715260" cy="58356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sz="1600" dirty="0">
                <a:solidFill>
                  <a:schemeClr val="bg1"/>
                </a:solidFill>
                <a:cs typeface="+mn-ea"/>
                <a:sym typeface="+mn-lt"/>
              </a:rPr>
              <a:t>如果创业者和员工之间没有信赖，那么创业就很难成功。</a:t>
            </a:r>
            <a:endParaRPr lang="zh-CN" altLang="en-US" sz="1600" dirty="0">
              <a:solidFill>
                <a:schemeClr val="bg1"/>
              </a:solidFill>
              <a:cs typeface="+mn-ea"/>
              <a:sym typeface="+mn-lt"/>
            </a:endParaRPr>
          </a:p>
        </p:txBody>
      </p:sp>
      <p:sp>
        <p:nvSpPr>
          <p:cNvPr id="70" name="矩形 69"/>
          <p:cNvSpPr/>
          <p:nvPr/>
        </p:nvSpPr>
        <p:spPr>
          <a:xfrm>
            <a:off x="9443444" y="4457890"/>
            <a:ext cx="2011680" cy="337185"/>
          </a:xfrm>
          <a:prstGeom prst="rect">
            <a:avLst/>
          </a:prstGeom>
        </p:spPr>
        <p:txBody>
          <a:bodyPr wrap="none">
            <a:spAutoFit/>
          </a:bodyPr>
          <a:lstStyle/>
          <a:p>
            <a:pPr algn="ctr"/>
            <a:r>
              <a:rPr lang="zh-CN" altLang="en-US" sz="1600" b="1" dirty="0">
                <a:solidFill>
                  <a:schemeClr val="bg1"/>
                </a:solidFill>
                <a:cs typeface="+mn-ea"/>
                <a:sym typeface="+mn-lt"/>
              </a:rPr>
              <a:t>（四）善于团结协作</a:t>
            </a:r>
            <a:endParaRPr lang="zh-CN" altLang="en-US" sz="1600" b="1" dirty="0">
              <a:solidFill>
                <a:schemeClr val="bg1"/>
              </a:solidFill>
              <a:cs typeface="+mn-ea"/>
              <a:sym typeface="+mn-lt"/>
            </a:endParaRPr>
          </a:p>
        </p:txBody>
      </p:sp>
      <p:sp>
        <p:nvSpPr>
          <p:cNvPr id="71" name="文本框 10"/>
          <p:cNvSpPr txBox="1">
            <a:spLocks noChangeArrowheads="1"/>
          </p:cNvSpPr>
          <p:nvPr/>
        </p:nvSpPr>
        <p:spPr bwMode="auto">
          <a:xfrm>
            <a:off x="9356090" y="2429510"/>
            <a:ext cx="2835910" cy="10763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sz="1600" dirty="0">
                <a:solidFill>
                  <a:schemeClr val="bg1"/>
                </a:solidFill>
                <a:cs typeface="+mn-ea"/>
                <a:sym typeface="+mn-lt"/>
              </a:rPr>
              <a:t>乐于接受挑战，但并不盲目冒险，喜欢发挥自己的最大的主观能动性，从克服困难中获得无穷乐趣。</a:t>
            </a:r>
            <a:endParaRPr lang="zh-CN" altLang="en-US" sz="1600" dirty="0">
              <a:solidFill>
                <a:schemeClr val="bg1"/>
              </a:solidFill>
              <a:cs typeface="+mn-ea"/>
              <a:sym typeface="+mn-lt"/>
            </a:endParaRPr>
          </a:p>
        </p:txBody>
      </p:sp>
      <p:sp>
        <p:nvSpPr>
          <p:cNvPr id="72" name="矩形 71"/>
          <p:cNvSpPr/>
          <p:nvPr/>
        </p:nvSpPr>
        <p:spPr>
          <a:xfrm>
            <a:off x="9355814" y="2118203"/>
            <a:ext cx="2011680" cy="337185"/>
          </a:xfrm>
          <a:prstGeom prst="rect">
            <a:avLst/>
          </a:prstGeom>
        </p:spPr>
        <p:txBody>
          <a:bodyPr wrap="none">
            <a:spAutoFit/>
          </a:bodyPr>
          <a:lstStyle/>
          <a:p>
            <a:pPr algn="ctr"/>
            <a:r>
              <a:rPr lang="zh-CN" altLang="en-US" sz="1600" b="1" dirty="0">
                <a:solidFill>
                  <a:schemeClr val="bg1"/>
                </a:solidFill>
                <a:cs typeface="+mn-ea"/>
                <a:sym typeface="+mn-lt"/>
              </a:rPr>
              <a:t>（二）富有挑战精神</a:t>
            </a:r>
            <a:endParaRPr lang="zh-CN" altLang="en-US" sz="1600" b="1" dirty="0">
              <a:solidFill>
                <a:schemeClr val="bg1"/>
              </a:solidFill>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1235486" y="3108537"/>
            <a:ext cx="2921000" cy="2492375"/>
          </a:xfrm>
          <a:prstGeom prst="roundRect">
            <a:avLst/>
          </a:prstGeom>
          <a:noFill/>
          <a:ln>
            <a:solidFill>
              <a:srgbClr val="0B7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
        <p:nvSpPr>
          <p:cNvPr id="11" name="矩形: 圆角 10"/>
          <p:cNvSpPr/>
          <p:nvPr/>
        </p:nvSpPr>
        <p:spPr>
          <a:xfrm>
            <a:off x="4591114" y="3136619"/>
            <a:ext cx="2921000" cy="2492375"/>
          </a:xfrm>
          <a:prstGeom prst="roundRect">
            <a:avLst/>
          </a:prstGeom>
          <a:noFill/>
          <a:ln>
            <a:solidFill>
              <a:srgbClr val="0B7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
        <p:nvSpPr>
          <p:cNvPr id="12" name="矩形: 圆角 11"/>
          <p:cNvSpPr/>
          <p:nvPr/>
        </p:nvSpPr>
        <p:spPr>
          <a:xfrm>
            <a:off x="7773130" y="3138593"/>
            <a:ext cx="2921000" cy="2492375"/>
          </a:xfrm>
          <a:prstGeom prst="roundRect">
            <a:avLst/>
          </a:prstGeom>
          <a:noFill/>
          <a:ln>
            <a:solidFill>
              <a:srgbClr val="0B7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pic>
        <p:nvPicPr>
          <p:cNvPr id="59" name="图片 58"/>
          <p:cNvPicPr>
            <a:picLocks noChangeAspect="1"/>
          </p:cNvPicPr>
          <p:nvPr/>
        </p:nvPicPr>
        <p:blipFill rotWithShape="1">
          <a:blip r:embed="rId1">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l="25577" t="20787" r="4270" b="10917"/>
          <a:stretch>
            <a:fillRect/>
          </a:stretch>
        </p:blipFill>
        <p:spPr>
          <a:xfrm>
            <a:off x="1817419" y="1864230"/>
            <a:ext cx="1845295" cy="1796450"/>
          </a:xfrm>
          <a:prstGeom prst="ellipse">
            <a:avLst/>
          </a:prstGeom>
        </p:spPr>
      </p:pic>
      <p:pic>
        <p:nvPicPr>
          <p:cNvPr id="60" name="图片 59"/>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l="18131" b="52044"/>
          <a:stretch>
            <a:fillRect/>
          </a:stretch>
        </p:blipFill>
        <p:spPr>
          <a:xfrm>
            <a:off x="5173352" y="1864230"/>
            <a:ext cx="1845296" cy="1796450"/>
          </a:xfrm>
          <a:prstGeom prst="ellipse">
            <a:avLst/>
          </a:prstGeom>
        </p:spPr>
      </p:pic>
      <p:pic>
        <p:nvPicPr>
          <p:cNvPr id="61" name="图片 60"/>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b="8574"/>
          <a:stretch>
            <a:fillRect/>
          </a:stretch>
        </p:blipFill>
        <p:spPr>
          <a:xfrm>
            <a:off x="8353702" y="1864230"/>
            <a:ext cx="1845296" cy="1796450"/>
          </a:xfrm>
          <a:prstGeom prst="ellipse">
            <a:avLst/>
          </a:prstGeom>
        </p:spPr>
      </p:pic>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二、创业者需要规避的心态</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矩形 8"/>
          <p:cNvSpPr/>
          <p:nvPr/>
        </p:nvSpPr>
        <p:spPr>
          <a:xfrm>
            <a:off x="1427480" y="3776345"/>
            <a:ext cx="243205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en-US" sz="1600" b="1" dirty="0">
                <a:solidFill>
                  <a:schemeClr val="tx2"/>
                </a:solidFill>
                <a:cs typeface="+mn-ea"/>
                <a:sym typeface="+mn-lt"/>
              </a:rPr>
              <a:t>（一）困难永远长存</a:t>
            </a:r>
            <a:endParaRPr lang="zh-CN" altLang="en-US" sz="1600" b="1" dirty="0">
              <a:solidFill>
                <a:schemeClr val="tx2"/>
              </a:solidFill>
              <a:cs typeface="+mn-ea"/>
              <a:sym typeface="+mn-lt"/>
            </a:endParaRPr>
          </a:p>
          <a:p>
            <a:pPr lvl="0" algn="l">
              <a:defRPr/>
            </a:pPr>
            <a:r>
              <a:rPr lang="zh-CN" altLang="en-US" sz="1600" dirty="0">
                <a:solidFill>
                  <a:schemeClr val="tx2"/>
                </a:solidFill>
                <a:cs typeface="+mn-ea"/>
                <a:sym typeface="+mn-lt"/>
              </a:rPr>
              <a:t>即把短暂的困难看作永远挥之不去的怪物，这是在时间上把困难无限延长，从而使自己束缚于消极的心态不能自拔。</a:t>
            </a:r>
            <a:endParaRPr lang="zh-CN" altLang="en-US" sz="1600" dirty="0">
              <a:solidFill>
                <a:schemeClr val="tx2"/>
              </a:solidFill>
              <a:cs typeface="+mn-ea"/>
              <a:sym typeface="+mn-lt"/>
            </a:endParaRPr>
          </a:p>
        </p:txBody>
      </p:sp>
      <p:grpSp>
        <p:nvGrpSpPr>
          <p:cNvPr id="13" name="组合 12"/>
          <p:cNvGrpSpPr/>
          <p:nvPr/>
        </p:nvGrpSpPr>
        <p:grpSpPr>
          <a:xfrm>
            <a:off x="2393810" y="2845357"/>
            <a:ext cx="692512" cy="692512"/>
            <a:chOff x="544648" y="4362445"/>
            <a:chExt cx="914400" cy="914400"/>
          </a:xfrm>
        </p:grpSpPr>
        <p:sp>
          <p:nvSpPr>
            <p:cNvPr id="14" name="椭圆 13"/>
            <p:cNvSpPr/>
            <p:nvPr/>
          </p:nvSpPr>
          <p:spPr>
            <a:xfrm>
              <a:off x="544648" y="4362445"/>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2"/>
                </a:solidFill>
                <a:cs typeface="+mn-ea"/>
                <a:sym typeface="+mn-lt"/>
              </a:endParaRPr>
            </a:p>
          </p:txBody>
        </p:sp>
        <p:grpSp>
          <p:nvGrpSpPr>
            <p:cNvPr id="15" name="组合 14"/>
            <p:cNvGrpSpPr/>
            <p:nvPr/>
          </p:nvGrpSpPr>
          <p:grpSpPr>
            <a:xfrm>
              <a:off x="765546" y="4589256"/>
              <a:ext cx="536575" cy="436563"/>
              <a:chOff x="3669507" y="935831"/>
              <a:chExt cx="536575" cy="436563"/>
            </a:xfrm>
            <a:solidFill>
              <a:schemeClr val="bg1">
                <a:lumMod val="95000"/>
              </a:schemeClr>
            </a:solidFill>
          </p:grpSpPr>
          <p:sp>
            <p:nvSpPr>
              <p:cNvPr id="16" name="Freeform 152"/>
              <p:cNvSpPr/>
              <p:nvPr/>
            </p:nvSpPr>
            <p:spPr bwMode="auto">
              <a:xfrm>
                <a:off x="3669507" y="1000919"/>
                <a:ext cx="517525" cy="171450"/>
              </a:xfrm>
              <a:custGeom>
                <a:avLst/>
                <a:gdLst>
                  <a:gd name="T0" fmla="*/ 189 w 190"/>
                  <a:gd name="T1" fmla="*/ 21 h 63"/>
                  <a:gd name="T2" fmla="*/ 187 w 190"/>
                  <a:gd name="T3" fmla="*/ 18 h 63"/>
                  <a:gd name="T4" fmla="*/ 127 w 190"/>
                  <a:gd name="T5" fmla="*/ 0 h 63"/>
                  <a:gd name="T6" fmla="*/ 127 w 190"/>
                  <a:gd name="T7" fmla="*/ 2 h 63"/>
                  <a:gd name="T8" fmla="*/ 125 w 190"/>
                  <a:gd name="T9" fmla="*/ 7 h 63"/>
                  <a:gd name="T10" fmla="*/ 82 w 190"/>
                  <a:gd name="T11" fmla="*/ 19 h 63"/>
                  <a:gd name="T12" fmla="*/ 59 w 190"/>
                  <a:gd name="T13" fmla="*/ 16 h 63"/>
                  <a:gd name="T14" fmla="*/ 56 w 190"/>
                  <a:gd name="T15" fmla="*/ 12 h 63"/>
                  <a:gd name="T16" fmla="*/ 56 w 190"/>
                  <a:gd name="T17" fmla="*/ 10 h 63"/>
                  <a:gd name="T18" fmla="*/ 2 w 190"/>
                  <a:gd name="T19" fmla="*/ 42 h 63"/>
                  <a:gd name="T20" fmla="*/ 2 w 190"/>
                  <a:gd name="T21" fmla="*/ 42 h 63"/>
                  <a:gd name="T22" fmla="*/ 2 w 190"/>
                  <a:gd name="T23" fmla="*/ 42 h 63"/>
                  <a:gd name="T24" fmla="*/ 1 w 190"/>
                  <a:gd name="T25" fmla="*/ 43 h 63"/>
                  <a:gd name="T26" fmla="*/ 1 w 190"/>
                  <a:gd name="T27" fmla="*/ 44 h 63"/>
                  <a:gd name="T28" fmla="*/ 0 w 190"/>
                  <a:gd name="T29" fmla="*/ 45 h 63"/>
                  <a:gd name="T30" fmla="*/ 0 w 190"/>
                  <a:gd name="T31" fmla="*/ 45 h 63"/>
                  <a:gd name="T32" fmla="*/ 0 w 190"/>
                  <a:gd name="T33" fmla="*/ 46 h 63"/>
                  <a:gd name="T34" fmla="*/ 0 w 190"/>
                  <a:gd name="T35" fmla="*/ 47 h 63"/>
                  <a:gd name="T36" fmla="*/ 1 w 190"/>
                  <a:gd name="T37" fmla="*/ 48 h 63"/>
                  <a:gd name="T38" fmla="*/ 1 w 190"/>
                  <a:gd name="T39" fmla="*/ 48 h 63"/>
                  <a:gd name="T40" fmla="*/ 2 w 190"/>
                  <a:gd name="T41" fmla="*/ 49 h 63"/>
                  <a:gd name="T42" fmla="*/ 2 w 190"/>
                  <a:gd name="T43" fmla="*/ 49 h 63"/>
                  <a:gd name="T44" fmla="*/ 80 w 190"/>
                  <a:gd name="T45" fmla="*/ 63 h 63"/>
                  <a:gd name="T46" fmla="*/ 187 w 190"/>
                  <a:gd name="T47" fmla="*/ 26 h 63"/>
                  <a:gd name="T48" fmla="*/ 188 w 190"/>
                  <a:gd name="T49" fmla="*/ 25 h 63"/>
                  <a:gd name="T50" fmla="*/ 189 w 190"/>
                  <a:gd name="T51"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0" h="63">
                    <a:moveTo>
                      <a:pt x="189" y="21"/>
                    </a:moveTo>
                    <a:cubicBezTo>
                      <a:pt x="189" y="20"/>
                      <a:pt x="188" y="19"/>
                      <a:pt x="187" y="18"/>
                    </a:cubicBezTo>
                    <a:cubicBezTo>
                      <a:pt x="127" y="0"/>
                      <a:pt x="127" y="0"/>
                      <a:pt x="127" y="0"/>
                    </a:cubicBezTo>
                    <a:cubicBezTo>
                      <a:pt x="127" y="1"/>
                      <a:pt x="127" y="2"/>
                      <a:pt x="127" y="2"/>
                    </a:cubicBezTo>
                    <a:cubicBezTo>
                      <a:pt x="127" y="4"/>
                      <a:pt x="127" y="6"/>
                      <a:pt x="125" y="7"/>
                    </a:cubicBezTo>
                    <a:cubicBezTo>
                      <a:pt x="112" y="15"/>
                      <a:pt x="98" y="19"/>
                      <a:pt x="82" y="19"/>
                    </a:cubicBezTo>
                    <a:cubicBezTo>
                      <a:pt x="72" y="19"/>
                      <a:pt x="64" y="17"/>
                      <a:pt x="59" y="16"/>
                    </a:cubicBezTo>
                    <a:cubicBezTo>
                      <a:pt x="57" y="15"/>
                      <a:pt x="56" y="14"/>
                      <a:pt x="56" y="12"/>
                    </a:cubicBezTo>
                    <a:cubicBezTo>
                      <a:pt x="56" y="12"/>
                      <a:pt x="56" y="11"/>
                      <a:pt x="56" y="10"/>
                    </a:cubicBezTo>
                    <a:cubicBezTo>
                      <a:pt x="2" y="42"/>
                      <a:pt x="2" y="42"/>
                      <a:pt x="2" y="42"/>
                    </a:cubicBezTo>
                    <a:cubicBezTo>
                      <a:pt x="2" y="42"/>
                      <a:pt x="2" y="42"/>
                      <a:pt x="2" y="42"/>
                    </a:cubicBezTo>
                    <a:cubicBezTo>
                      <a:pt x="2" y="42"/>
                      <a:pt x="2" y="42"/>
                      <a:pt x="2" y="42"/>
                    </a:cubicBezTo>
                    <a:cubicBezTo>
                      <a:pt x="1" y="43"/>
                      <a:pt x="1" y="43"/>
                      <a:pt x="1" y="43"/>
                    </a:cubicBezTo>
                    <a:cubicBezTo>
                      <a:pt x="1" y="43"/>
                      <a:pt x="1" y="44"/>
                      <a:pt x="1" y="44"/>
                    </a:cubicBezTo>
                    <a:cubicBezTo>
                      <a:pt x="0" y="44"/>
                      <a:pt x="0" y="44"/>
                      <a:pt x="0" y="45"/>
                    </a:cubicBezTo>
                    <a:cubicBezTo>
                      <a:pt x="0" y="45"/>
                      <a:pt x="0" y="45"/>
                      <a:pt x="0" y="45"/>
                    </a:cubicBezTo>
                    <a:cubicBezTo>
                      <a:pt x="0" y="45"/>
                      <a:pt x="0" y="46"/>
                      <a:pt x="0" y="46"/>
                    </a:cubicBezTo>
                    <a:cubicBezTo>
                      <a:pt x="0" y="46"/>
                      <a:pt x="0" y="47"/>
                      <a:pt x="0" y="47"/>
                    </a:cubicBezTo>
                    <a:cubicBezTo>
                      <a:pt x="0" y="47"/>
                      <a:pt x="0" y="47"/>
                      <a:pt x="1" y="48"/>
                    </a:cubicBezTo>
                    <a:cubicBezTo>
                      <a:pt x="1" y="48"/>
                      <a:pt x="1" y="48"/>
                      <a:pt x="1" y="48"/>
                    </a:cubicBezTo>
                    <a:cubicBezTo>
                      <a:pt x="1" y="48"/>
                      <a:pt x="1" y="49"/>
                      <a:pt x="2" y="49"/>
                    </a:cubicBezTo>
                    <a:cubicBezTo>
                      <a:pt x="2" y="49"/>
                      <a:pt x="2" y="49"/>
                      <a:pt x="2" y="49"/>
                    </a:cubicBezTo>
                    <a:cubicBezTo>
                      <a:pt x="3" y="50"/>
                      <a:pt x="37" y="63"/>
                      <a:pt x="80" y="63"/>
                    </a:cubicBezTo>
                    <a:cubicBezTo>
                      <a:pt x="114" y="63"/>
                      <a:pt x="153" y="55"/>
                      <a:pt x="187" y="26"/>
                    </a:cubicBezTo>
                    <a:cubicBezTo>
                      <a:pt x="187" y="26"/>
                      <a:pt x="188" y="26"/>
                      <a:pt x="188" y="25"/>
                    </a:cubicBezTo>
                    <a:cubicBezTo>
                      <a:pt x="189" y="24"/>
                      <a:pt x="190" y="23"/>
                      <a:pt x="1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17" name="Freeform 153"/>
              <p:cNvSpPr/>
              <p:nvPr/>
            </p:nvSpPr>
            <p:spPr bwMode="auto">
              <a:xfrm>
                <a:off x="3834607" y="935831"/>
                <a:ext cx="166688" cy="109538"/>
              </a:xfrm>
              <a:custGeom>
                <a:avLst/>
                <a:gdLst>
                  <a:gd name="T0" fmla="*/ 61 w 61"/>
                  <a:gd name="T1" fmla="*/ 26 h 40"/>
                  <a:gd name="T2" fmla="*/ 60 w 61"/>
                  <a:gd name="T3" fmla="*/ 24 h 40"/>
                  <a:gd name="T4" fmla="*/ 31 w 61"/>
                  <a:gd name="T5" fmla="*/ 0 h 40"/>
                  <a:gd name="T6" fmla="*/ 0 w 61"/>
                  <a:gd name="T7" fmla="*/ 31 h 40"/>
                  <a:gd name="T8" fmla="*/ 0 w 61"/>
                  <a:gd name="T9" fmla="*/ 32 h 40"/>
                  <a:gd name="T10" fmla="*/ 0 w 61"/>
                  <a:gd name="T11" fmla="*/ 34 h 40"/>
                  <a:gd name="T12" fmla="*/ 2 w 61"/>
                  <a:gd name="T13" fmla="*/ 37 h 40"/>
                  <a:gd name="T14" fmla="*/ 23 w 61"/>
                  <a:gd name="T15" fmla="*/ 40 h 40"/>
                  <a:gd name="T16" fmla="*/ 59 w 61"/>
                  <a:gd name="T17" fmla="*/ 29 h 40"/>
                  <a:gd name="T18" fmla="*/ 61 w 61"/>
                  <a:gd name="T1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0">
                    <a:moveTo>
                      <a:pt x="61" y="26"/>
                    </a:moveTo>
                    <a:cubicBezTo>
                      <a:pt x="61" y="25"/>
                      <a:pt x="60" y="24"/>
                      <a:pt x="60" y="24"/>
                    </a:cubicBezTo>
                    <a:cubicBezTo>
                      <a:pt x="57" y="10"/>
                      <a:pt x="45" y="0"/>
                      <a:pt x="31" y="0"/>
                    </a:cubicBezTo>
                    <a:cubicBezTo>
                      <a:pt x="14" y="0"/>
                      <a:pt x="0" y="14"/>
                      <a:pt x="0" y="31"/>
                    </a:cubicBezTo>
                    <a:cubicBezTo>
                      <a:pt x="0" y="31"/>
                      <a:pt x="0" y="32"/>
                      <a:pt x="0" y="32"/>
                    </a:cubicBezTo>
                    <a:cubicBezTo>
                      <a:pt x="0" y="33"/>
                      <a:pt x="0" y="33"/>
                      <a:pt x="0" y="34"/>
                    </a:cubicBezTo>
                    <a:cubicBezTo>
                      <a:pt x="0" y="35"/>
                      <a:pt x="1" y="36"/>
                      <a:pt x="2" y="37"/>
                    </a:cubicBezTo>
                    <a:cubicBezTo>
                      <a:pt x="7" y="38"/>
                      <a:pt x="14" y="40"/>
                      <a:pt x="23" y="40"/>
                    </a:cubicBezTo>
                    <a:cubicBezTo>
                      <a:pt x="36" y="40"/>
                      <a:pt x="48" y="36"/>
                      <a:pt x="59" y="29"/>
                    </a:cubicBezTo>
                    <a:cubicBezTo>
                      <a:pt x="60" y="28"/>
                      <a:pt x="61" y="27"/>
                      <a:pt x="6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18" name="Freeform 154"/>
              <p:cNvSpPr/>
              <p:nvPr/>
            </p:nvSpPr>
            <p:spPr bwMode="auto">
              <a:xfrm>
                <a:off x="3674269" y="1085056"/>
                <a:ext cx="531813" cy="287338"/>
              </a:xfrm>
              <a:custGeom>
                <a:avLst/>
                <a:gdLst>
                  <a:gd name="T0" fmla="*/ 193 w 195"/>
                  <a:gd name="T1" fmla="*/ 97 h 105"/>
                  <a:gd name="T2" fmla="*/ 161 w 195"/>
                  <a:gd name="T3" fmla="*/ 30 h 105"/>
                  <a:gd name="T4" fmla="*/ 185 w 195"/>
                  <a:gd name="T5" fmla="*/ 0 h 105"/>
                  <a:gd name="T6" fmla="*/ 78 w 195"/>
                  <a:gd name="T7" fmla="*/ 37 h 105"/>
                  <a:gd name="T8" fmla="*/ 0 w 195"/>
                  <a:gd name="T9" fmla="*/ 24 h 105"/>
                  <a:gd name="T10" fmla="*/ 0 w 195"/>
                  <a:gd name="T11" fmla="*/ 23 h 105"/>
                  <a:gd name="T12" fmla="*/ 0 w 195"/>
                  <a:gd name="T13" fmla="*/ 23 h 105"/>
                  <a:gd name="T14" fmla="*/ 4 w 195"/>
                  <a:gd name="T15" fmla="*/ 26 h 105"/>
                  <a:gd name="T16" fmla="*/ 41 w 195"/>
                  <a:gd name="T17" fmla="*/ 50 h 105"/>
                  <a:gd name="T18" fmla="*/ 19 w 195"/>
                  <a:gd name="T19" fmla="*/ 97 h 105"/>
                  <a:gd name="T20" fmla="*/ 22 w 195"/>
                  <a:gd name="T21" fmla="*/ 105 h 105"/>
                  <a:gd name="T22" fmla="*/ 25 w 195"/>
                  <a:gd name="T23" fmla="*/ 105 h 105"/>
                  <a:gd name="T24" fmla="*/ 30 w 195"/>
                  <a:gd name="T25" fmla="*/ 102 h 105"/>
                  <a:gd name="T26" fmla="*/ 52 w 195"/>
                  <a:gd name="T27" fmla="*/ 56 h 105"/>
                  <a:gd name="T28" fmla="*/ 62 w 195"/>
                  <a:gd name="T29" fmla="*/ 61 h 105"/>
                  <a:gd name="T30" fmla="*/ 66 w 195"/>
                  <a:gd name="T31" fmla="*/ 63 h 105"/>
                  <a:gd name="T32" fmla="*/ 103 w 195"/>
                  <a:gd name="T33" fmla="*/ 74 h 105"/>
                  <a:gd name="T34" fmla="*/ 110 w 195"/>
                  <a:gd name="T35" fmla="*/ 73 h 105"/>
                  <a:gd name="T36" fmla="*/ 143 w 195"/>
                  <a:gd name="T37" fmla="*/ 50 h 105"/>
                  <a:gd name="T38" fmla="*/ 146 w 195"/>
                  <a:gd name="T39" fmla="*/ 46 h 105"/>
                  <a:gd name="T40" fmla="*/ 152 w 195"/>
                  <a:gd name="T41" fmla="*/ 40 h 105"/>
                  <a:gd name="T42" fmla="*/ 183 w 195"/>
                  <a:gd name="T43" fmla="*/ 102 h 105"/>
                  <a:gd name="T44" fmla="*/ 188 w 195"/>
                  <a:gd name="T45" fmla="*/ 105 h 105"/>
                  <a:gd name="T46" fmla="*/ 191 w 195"/>
                  <a:gd name="T47" fmla="*/ 105 h 105"/>
                  <a:gd name="T48" fmla="*/ 193 w 195"/>
                  <a:gd name="T49"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105">
                    <a:moveTo>
                      <a:pt x="193" y="97"/>
                    </a:moveTo>
                    <a:cubicBezTo>
                      <a:pt x="161" y="30"/>
                      <a:pt x="161" y="30"/>
                      <a:pt x="161" y="30"/>
                    </a:cubicBezTo>
                    <a:cubicBezTo>
                      <a:pt x="172" y="17"/>
                      <a:pt x="181" y="5"/>
                      <a:pt x="185" y="0"/>
                    </a:cubicBezTo>
                    <a:cubicBezTo>
                      <a:pt x="151" y="29"/>
                      <a:pt x="112" y="37"/>
                      <a:pt x="78" y="37"/>
                    </a:cubicBezTo>
                    <a:cubicBezTo>
                      <a:pt x="35" y="37"/>
                      <a:pt x="1" y="24"/>
                      <a:pt x="0" y="24"/>
                    </a:cubicBezTo>
                    <a:cubicBezTo>
                      <a:pt x="0" y="23"/>
                      <a:pt x="0" y="23"/>
                      <a:pt x="0" y="23"/>
                    </a:cubicBezTo>
                    <a:cubicBezTo>
                      <a:pt x="0" y="23"/>
                      <a:pt x="0" y="23"/>
                      <a:pt x="0" y="23"/>
                    </a:cubicBezTo>
                    <a:cubicBezTo>
                      <a:pt x="1" y="24"/>
                      <a:pt x="2" y="25"/>
                      <a:pt x="4" y="26"/>
                    </a:cubicBezTo>
                    <a:cubicBezTo>
                      <a:pt x="11" y="31"/>
                      <a:pt x="25" y="41"/>
                      <a:pt x="41" y="50"/>
                    </a:cubicBezTo>
                    <a:cubicBezTo>
                      <a:pt x="19" y="97"/>
                      <a:pt x="19" y="97"/>
                      <a:pt x="19" y="97"/>
                    </a:cubicBezTo>
                    <a:cubicBezTo>
                      <a:pt x="18" y="100"/>
                      <a:pt x="19" y="103"/>
                      <a:pt x="22" y="105"/>
                    </a:cubicBezTo>
                    <a:cubicBezTo>
                      <a:pt x="23" y="105"/>
                      <a:pt x="24" y="105"/>
                      <a:pt x="25" y="105"/>
                    </a:cubicBezTo>
                    <a:cubicBezTo>
                      <a:pt x="27" y="105"/>
                      <a:pt x="29" y="104"/>
                      <a:pt x="30" y="102"/>
                    </a:cubicBezTo>
                    <a:cubicBezTo>
                      <a:pt x="52" y="56"/>
                      <a:pt x="52" y="56"/>
                      <a:pt x="52" y="56"/>
                    </a:cubicBezTo>
                    <a:cubicBezTo>
                      <a:pt x="55" y="58"/>
                      <a:pt x="58" y="59"/>
                      <a:pt x="62" y="61"/>
                    </a:cubicBezTo>
                    <a:cubicBezTo>
                      <a:pt x="66" y="63"/>
                      <a:pt x="66" y="63"/>
                      <a:pt x="66" y="63"/>
                    </a:cubicBezTo>
                    <a:cubicBezTo>
                      <a:pt x="82" y="70"/>
                      <a:pt x="94" y="74"/>
                      <a:pt x="103" y="74"/>
                    </a:cubicBezTo>
                    <a:cubicBezTo>
                      <a:pt x="106" y="74"/>
                      <a:pt x="108" y="73"/>
                      <a:pt x="110" y="73"/>
                    </a:cubicBezTo>
                    <a:cubicBezTo>
                      <a:pt x="119" y="70"/>
                      <a:pt x="130" y="63"/>
                      <a:pt x="143" y="50"/>
                    </a:cubicBezTo>
                    <a:cubicBezTo>
                      <a:pt x="146" y="46"/>
                      <a:pt x="146" y="46"/>
                      <a:pt x="146" y="46"/>
                    </a:cubicBezTo>
                    <a:cubicBezTo>
                      <a:pt x="148" y="44"/>
                      <a:pt x="150" y="42"/>
                      <a:pt x="152" y="40"/>
                    </a:cubicBezTo>
                    <a:cubicBezTo>
                      <a:pt x="183" y="102"/>
                      <a:pt x="183" y="102"/>
                      <a:pt x="183" y="102"/>
                    </a:cubicBezTo>
                    <a:cubicBezTo>
                      <a:pt x="184" y="104"/>
                      <a:pt x="186" y="105"/>
                      <a:pt x="188" y="105"/>
                    </a:cubicBezTo>
                    <a:cubicBezTo>
                      <a:pt x="189" y="105"/>
                      <a:pt x="190" y="105"/>
                      <a:pt x="191" y="105"/>
                    </a:cubicBezTo>
                    <a:cubicBezTo>
                      <a:pt x="194" y="103"/>
                      <a:pt x="195" y="99"/>
                      <a:pt x="193"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grpSp>
        <p:nvGrpSpPr>
          <p:cNvPr id="19" name="组合 18"/>
          <p:cNvGrpSpPr/>
          <p:nvPr/>
        </p:nvGrpSpPr>
        <p:grpSpPr>
          <a:xfrm>
            <a:off x="5732847" y="2828460"/>
            <a:ext cx="726307" cy="726307"/>
            <a:chOff x="2003696" y="4819645"/>
            <a:chExt cx="914400" cy="914400"/>
          </a:xfrm>
        </p:grpSpPr>
        <p:sp>
          <p:nvSpPr>
            <p:cNvPr id="20" name="椭圆 19"/>
            <p:cNvSpPr/>
            <p:nvPr/>
          </p:nvSpPr>
          <p:spPr>
            <a:xfrm>
              <a:off x="2003696" y="4819645"/>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cs typeface="+mn-ea"/>
                <a:sym typeface="+mn-lt"/>
              </a:endParaRPr>
            </a:p>
          </p:txBody>
        </p:sp>
        <p:grpSp>
          <p:nvGrpSpPr>
            <p:cNvPr id="21" name="组合 20"/>
            <p:cNvGrpSpPr/>
            <p:nvPr/>
          </p:nvGrpSpPr>
          <p:grpSpPr>
            <a:xfrm>
              <a:off x="2181496" y="5114920"/>
              <a:ext cx="558800" cy="323850"/>
              <a:chOff x="4995069" y="992982"/>
              <a:chExt cx="558800" cy="323850"/>
            </a:xfrm>
            <a:solidFill>
              <a:schemeClr val="bg1">
                <a:lumMod val="95000"/>
              </a:schemeClr>
            </a:solidFill>
          </p:grpSpPr>
          <p:sp>
            <p:nvSpPr>
              <p:cNvPr id="22" name="Oval 150"/>
              <p:cNvSpPr>
                <a:spLocks noChangeArrowheads="1"/>
              </p:cNvSpPr>
              <p:nvPr/>
            </p:nvSpPr>
            <p:spPr bwMode="auto">
              <a:xfrm>
                <a:off x="5115719" y="992982"/>
                <a:ext cx="323850" cy="323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sp>
            <p:nvSpPr>
              <p:cNvPr id="23" name="Freeform 151"/>
              <p:cNvSpPr/>
              <p:nvPr/>
            </p:nvSpPr>
            <p:spPr bwMode="auto">
              <a:xfrm>
                <a:off x="4995069" y="1008857"/>
                <a:ext cx="558800" cy="273050"/>
              </a:xfrm>
              <a:custGeom>
                <a:avLst/>
                <a:gdLst>
                  <a:gd name="T0" fmla="*/ 24 w 205"/>
                  <a:gd name="T1" fmla="*/ 100 h 100"/>
                  <a:gd name="T2" fmla="*/ 5 w 205"/>
                  <a:gd name="T3" fmla="*/ 92 h 100"/>
                  <a:gd name="T4" fmla="*/ 45 w 205"/>
                  <a:gd name="T5" fmla="*/ 53 h 100"/>
                  <a:gd name="T6" fmla="*/ 51 w 205"/>
                  <a:gd name="T7" fmla="*/ 63 h 100"/>
                  <a:gd name="T8" fmla="*/ 17 w 205"/>
                  <a:gd name="T9" fmla="*/ 88 h 100"/>
                  <a:gd name="T10" fmla="*/ 108 w 205"/>
                  <a:gd name="T11" fmla="*/ 65 h 100"/>
                  <a:gd name="T12" fmla="*/ 190 w 205"/>
                  <a:gd name="T13" fmla="*/ 19 h 100"/>
                  <a:gd name="T14" fmla="*/ 149 w 205"/>
                  <a:gd name="T15" fmla="*/ 25 h 100"/>
                  <a:gd name="T16" fmla="*/ 146 w 205"/>
                  <a:gd name="T17" fmla="*/ 13 h 100"/>
                  <a:gd name="T18" fmla="*/ 202 w 205"/>
                  <a:gd name="T19" fmla="*/ 14 h 100"/>
                  <a:gd name="T20" fmla="*/ 177 w 205"/>
                  <a:gd name="T21" fmla="*/ 45 h 100"/>
                  <a:gd name="T22" fmla="*/ 113 w 205"/>
                  <a:gd name="T23" fmla="*/ 76 h 100"/>
                  <a:gd name="T24" fmla="*/ 24 w 205"/>
                  <a:gd name="T2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100">
                    <a:moveTo>
                      <a:pt x="24" y="100"/>
                    </a:moveTo>
                    <a:cubicBezTo>
                      <a:pt x="14" y="100"/>
                      <a:pt x="8" y="98"/>
                      <a:pt x="5" y="92"/>
                    </a:cubicBezTo>
                    <a:cubicBezTo>
                      <a:pt x="4" y="88"/>
                      <a:pt x="0" y="78"/>
                      <a:pt x="45" y="53"/>
                    </a:cubicBezTo>
                    <a:cubicBezTo>
                      <a:pt x="51" y="63"/>
                      <a:pt x="51" y="63"/>
                      <a:pt x="51" y="63"/>
                    </a:cubicBezTo>
                    <a:cubicBezTo>
                      <a:pt x="28" y="76"/>
                      <a:pt x="19" y="84"/>
                      <a:pt x="17" y="88"/>
                    </a:cubicBezTo>
                    <a:cubicBezTo>
                      <a:pt x="25" y="90"/>
                      <a:pt x="57" y="86"/>
                      <a:pt x="108" y="65"/>
                    </a:cubicBezTo>
                    <a:cubicBezTo>
                      <a:pt x="160" y="45"/>
                      <a:pt x="186" y="26"/>
                      <a:pt x="190" y="19"/>
                    </a:cubicBezTo>
                    <a:cubicBezTo>
                      <a:pt x="186" y="18"/>
                      <a:pt x="175" y="18"/>
                      <a:pt x="149" y="25"/>
                    </a:cubicBezTo>
                    <a:cubicBezTo>
                      <a:pt x="146" y="13"/>
                      <a:pt x="146" y="13"/>
                      <a:pt x="146" y="13"/>
                    </a:cubicBezTo>
                    <a:cubicBezTo>
                      <a:pt x="196" y="0"/>
                      <a:pt x="200" y="10"/>
                      <a:pt x="202" y="14"/>
                    </a:cubicBezTo>
                    <a:cubicBezTo>
                      <a:pt x="205" y="22"/>
                      <a:pt x="198" y="32"/>
                      <a:pt x="177" y="45"/>
                    </a:cubicBezTo>
                    <a:cubicBezTo>
                      <a:pt x="161" y="55"/>
                      <a:pt x="138" y="66"/>
                      <a:pt x="113" y="76"/>
                    </a:cubicBezTo>
                    <a:cubicBezTo>
                      <a:pt x="105" y="80"/>
                      <a:pt x="53" y="100"/>
                      <a:pt x="24"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grpSp>
      <p:grpSp>
        <p:nvGrpSpPr>
          <p:cNvPr id="24" name="组合 23"/>
          <p:cNvGrpSpPr/>
          <p:nvPr/>
        </p:nvGrpSpPr>
        <p:grpSpPr>
          <a:xfrm>
            <a:off x="8913197" y="2828460"/>
            <a:ext cx="726307" cy="726307"/>
            <a:chOff x="4007768" y="2647142"/>
            <a:chExt cx="914400" cy="914400"/>
          </a:xfrm>
        </p:grpSpPr>
        <p:sp>
          <p:nvSpPr>
            <p:cNvPr id="25" name="椭圆 24"/>
            <p:cNvSpPr/>
            <p:nvPr/>
          </p:nvSpPr>
          <p:spPr>
            <a:xfrm>
              <a:off x="4007768" y="2647142"/>
              <a:ext cx="914400" cy="91440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2"/>
                </a:solidFill>
                <a:cs typeface="+mn-ea"/>
                <a:sym typeface="+mn-lt"/>
              </a:endParaRPr>
            </a:p>
          </p:txBody>
        </p:sp>
        <p:sp>
          <p:nvSpPr>
            <p:cNvPr id="26" name="Freeform 42"/>
            <p:cNvSpPr>
              <a:spLocks noEditPoints="1"/>
            </p:cNvSpPr>
            <p:nvPr/>
          </p:nvSpPr>
          <p:spPr bwMode="auto">
            <a:xfrm>
              <a:off x="4212555" y="2848189"/>
              <a:ext cx="504825" cy="539750"/>
            </a:xfrm>
            <a:custGeom>
              <a:avLst/>
              <a:gdLst>
                <a:gd name="T0" fmla="*/ 169 w 185"/>
                <a:gd name="T1" fmla="*/ 93 h 198"/>
                <a:gd name="T2" fmla="*/ 147 w 185"/>
                <a:gd name="T3" fmla="*/ 35 h 198"/>
                <a:gd name="T4" fmla="*/ 93 w 185"/>
                <a:gd name="T5" fmla="*/ 0 h 198"/>
                <a:gd name="T6" fmla="*/ 39 w 185"/>
                <a:gd name="T7" fmla="*/ 35 h 198"/>
                <a:gd name="T8" fmla="*/ 22 w 185"/>
                <a:gd name="T9" fmla="*/ 99 h 198"/>
                <a:gd name="T10" fmla="*/ 39 w 185"/>
                <a:gd name="T11" fmla="*/ 162 h 198"/>
                <a:gd name="T12" fmla="*/ 93 w 185"/>
                <a:gd name="T13" fmla="*/ 198 h 198"/>
                <a:gd name="T14" fmla="*/ 147 w 185"/>
                <a:gd name="T15" fmla="*/ 162 h 198"/>
                <a:gd name="T16" fmla="*/ 169 w 185"/>
                <a:gd name="T17" fmla="*/ 104 h 198"/>
                <a:gd name="T18" fmla="*/ 147 w 185"/>
                <a:gd name="T19" fmla="*/ 47 h 198"/>
                <a:gd name="T20" fmla="*/ 159 w 185"/>
                <a:gd name="T21" fmla="*/ 86 h 198"/>
                <a:gd name="T22" fmla="*/ 137 w 185"/>
                <a:gd name="T23" fmla="*/ 74 h 198"/>
                <a:gd name="T24" fmla="*/ 147 w 185"/>
                <a:gd name="T25" fmla="*/ 47 h 198"/>
                <a:gd name="T26" fmla="*/ 93 w 185"/>
                <a:gd name="T27" fmla="*/ 136 h 198"/>
                <a:gd name="T28" fmla="*/ 61 w 185"/>
                <a:gd name="T29" fmla="*/ 117 h 198"/>
                <a:gd name="T30" fmla="*/ 61 w 185"/>
                <a:gd name="T31" fmla="*/ 80 h 198"/>
                <a:gd name="T32" fmla="*/ 93 w 185"/>
                <a:gd name="T33" fmla="*/ 61 h 198"/>
                <a:gd name="T34" fmla="*/ 125 w 185"/>
                <a:gd name="T35" fmla="*/ 80 h 198"/>
                <a:gd name="T36" fmla="*/ 125 w 185"/>
                <a:gd name="T37" fmla="*/ 117 h 198"/>
                <a:gd name="T38" fmla="*/ 123 w 185"/>
                <a:gd name="T39" fmla="*/ 133 h 198"/>
                <a:gd name="T40" fmla="*/ 108 w 185"/>
                <a:gd name="T41" fmla="*/ 142 h 198"/>
                <a:gd name="T42" fmla="*/ 123 w 185"/>
                <a:gd name="T43" fmla="*/ 133 h 198"/>
                <a:gd name="T44" fmla="*/ 66 w 185"/>
                <a:gd name="T45" fmla="*/ 146 h 198"/>
                <a:gd name="T46" fmla="*/ 71 w 185"/>
                <a:gd name="T47" fmla="*/ 138 h 198"/>
                <a:gd name="T48" fmla="*/ 48 w 185"/>
                <a:gd name="T49" fmla="*/ 108 h 198"/>
                <a:gd name="T50" fmla="*/ 48 w 185"/>
                <a:gd name="T51" fmla="*/ 90 h 198"/>
                <a:gd name="T52" fmla="*/ 48 w 185"/>
                <a:gd name="T53" fmla="*/ 108 h 198"/>
                <a:gd name="T54" fmla="*/ 66 w 185"/>
                <a:gd name="T55" fmla="*/ 51 h 198"/>
                <a:gd name="T56" fmla="*/ 71 w 185"/>
                <a:gd name="T57" fmla="*/ 60 h 198"/>
                <a:gd name="T58" fmla="*/ 108 w 185"/>
                <a:gd name="T59" fmla="*/ 55 h 198"/>
                <a:gd name="T60" fmla="*/ 123 w 185"/>
                <a:gd name="T61" fmla="*/ 64 h 198"/>
                <a:gd name="T62" fmla="*/ 108 w 185"/>
                <a:gd name="T63" fmla="*/ 55 h 198"/>
                <a:gd name="T64" fmla="*/ 148 w 185"/>
                <a:gd name="T65" fmla="*/ 99 h 198"/>
                <a:gd name="T66" fmla="*/ 138 w 185"/>
                <a:gd name="T67" fmla="*/ 99 h 198"/>
                <a:gd name="T68" fmla="*/ 93 w 185"/>
                <a:gd name="T69" fmla="*/ 12 h 198"/>
                <a:gd name="T70" fmla="*/ 93 w 185"/>
                <a:gd name="T71" fmla="*/ 48 h 198"/>
                <a:gd name="T72" fmla="*/ 93 w 185"/>
                <a:gd name="T73" fmla="*/ 12 h 198"/>
                <a:gd name="T74" fmla="*/ 39 w 185"/>
                <a:gd name="T75" fmla="*/ 47 h 198"/>
                <a:gd name="T76" fmla="*/ 49 w 185"/>
                <a:gd name="T77" fmla="*/ 73 h 198"/>
                <a:gd name="T78" fmla="*/ 18 w 185"/>
                <a:gd name="T79" fmla="*/ 55 h 198"/>
                <a:gd name="T80" fmla="*/ 18 w 185"/>
                <a:gd name="T81" fmla="*/ 142 h 198"/>
                <a:gd name="T82" fmla="*/ 49 w 185"/>
                <a:gd name="T83" fmla="*/ 124 h 198"/>
                <a:gd name="T84" fmla="*/ 39 w 185"/>
                <a:gd name="T85" fmla="*/ 150 h 198"/>
                <a:gd name="T86" fmla="*/ 69 w 185"/>
                <a:gd name="T87" fmla="*/ 158 h 198"/>
                <a:gd name="T88" fmla="*/ 117 w 185"/>
                <a:gd name="T89" fmla="*/ 158 h 198"/>
                <a:gd name="T90" fmla="*/ 168 w 185"/>
                <a:gd name="T91" fmla="*/ 142 h 198"/>
                <a:gd name="T92" fmla="*/ 132 w 185"/>
                <a:gd name="T93" fmla="*/ 149 h 198"/>
                <a:gd name="T94" fmla="*/ 156 w 185"/>
                <a:gd name="T95" fmla="*/ 107 h 198"/>
                <a:gd name="T96" fmla="*/ 168 w 185"/>
                <a:gd name="T97" fmla="*/ 14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5" h="198">
                  <a:moveTo>
                    <a:pt x="164" y="99"/>
                  </a:moveTo>
                  <a:cubicBezTo>
                    <a:pt x="166" y="97"/>
                    <a:pt x="167" y="95"/>
                    <a:pt x="169" y="93"/>
                  </a:cubicBezTo>
                  <a:cubicBezTo>
                    <a:pt x="182" y="76"/>
                    <a:pt x="185" y="60"/>
                    <a:pt x="179" y="49"/>
                  </a:cubicBezTo>
                  <a:cubicBezTo>
                    <a:pt x="175" y="43"/>
                    <a:pt x="167" y="35"/>
                    <a:pt x="147" y="35"/>
                  </a:cubicBezTo>
                  <a:cubicBezTo>
                    <a:pt x="141" y="35"/>
                    <a:pt x="135" y="36"/>
                    <a:pt x="129" y="37"/>
                  </a:cubicBezTo>
                  <a:cubicBezTo>
                    <a:pt x="121" y="14"/>
                    <a:pt x="108" y="0"/>
                    <a:pt x="93" y="0"/>
                  </a:cubicBezTo>
                  <a:cubicBezTo>
                    <a:pt x="78" y="0"/>
                    <a:pt x="65" y="14"/>
                    <a:pt x="57" y="37"/>
                  </a:cubicBezTo>
                  <a:cubicBezTo>
                    <a:pt x="51" y="36"/>
                    <a:pt x="45" y="35"/>
                    <a:pt x="39" y="35"/>
                  </a:cubicBezTo>
                  <a:cubicBezTo>
                    <a:pt x="20" y="35"/>
                    <a:pt x="11" y="43"/>
                    <a:pt x="7" y="49"/>
                  </a:cubicBezTo>
                  <a:cubicBezTo>
                    <a:pt x="0" y="62"/>
                    <a:pt x="6" y="80"/>
                    <a:pt x="22" y="99"/>
                  </a:cubicBezTo>
                  <a:cubicBezTo>
                    <a:pt x="6" y="117"/>
                    <a:pt x="0" y="135"/>
                    <a:pt x="7" y="148"/>
                  </a:cubicBezTo>
                  <a:cubicBezTo>
                    <a:pt x="11" y="155"/>
                    <a:pt x="20" y="162"/>
                    <a:pt x="39" y="162"/>
                  </a:cubicBezTo>
                  <a:cubicBezTo>
                    <a:pt x="45" y="162"/>
                    <a:pt x="51" y="162"/>
                    <a:pt x="57" y="160"/>
                  </a:cubicBezTo>
                  <a:cubicBezTo>
                    <a:pt x="65" y="183"/>
                    <a:pt x="78" y="198"/>
                    <a:pt x="93" y="198"/>
                  </a:cubicBezTo>
                  <a:cubicBezTo>
                    <a:pt x="108" y="198"/>
                    <a:pt x="121" y="183"/>
                    <a:pt x="129" y="160"/>
                  </a:cubicBezTo>
                  <a:cubicBezTo>
                    <a:pt x="135" y="162"/>
                    <a:pt x="141" y="162"/>
                    <a:pt x="147" y="162"/>
                  </a:cubicBezTo>
                  <a:cubicBezTo>
                    <a:pt x="167" y="162"/>
                    <a:pt x="175" y="155"/>
                    <a:pt x="179" y="148"/>
                  </a:cubicBezTo>
                  <a:cubicBezTo>
                    <a:pt x="185" y="137"/>
                    <a:pt x="182" y="121"/>
                    <a:pt x="169" y="104"/>
                  </a:cubicBezTo>
                  <a:cubicBezTo>
                    <a:pt x="167" y="102"/>
                    <a:pt x="166" y="100"/>
                    <a:pt x="164" y="99"/>
                  </a:cubicBezTo>
                  <a:close/>
                  <a:moveTo>
                    <a:pt x="147" y="47"/>
                  </a:moveTo>
                  <a:cubicBezTo>
                    <a:pt x="158" y="47"/>
                    <a:pt x="165" y="50"/>
                    <a:pt x="168" y="55"/>
                  </a:cubicBezTo>
                  <a:cubicBezTo>
                    <a:pt x="172" y="62"/>
                    <a:pt x="169" y="73"/>
                    <a:pt x="159" y="86"/>
                  </a:cubicBezTo>
                  <a:cubicBezTo>
                    <a:pt x="158" y="87"/>
                    <a:pt x="157" y="89"/>
                    <a:pt x="156" y="90"/>
                  </a:cubicBezTo>
                  <a:cubicBezTo>
                    <a:pt x="150" y="84"/>
                    <a:pt x="144" y="79"/>
                    <a:pt x="137" y="74"/>
                  </a:cubicBezTo>
                  <a:cubicBezTo>
                    <a:pt x="136" y="65"/>
                    <a:pt x="134" y="56"/>
                    <a:pt x="132" y="49"/>
                  </a:cubicBezTo>
                  <a:cubicBezTo>
                    <a:pt x="137" y="48"/>
                    <a:pt x="142" y="47"/>
                    <a:pt x="147" y="47"/>
                  </a:cubicBezTo>
                  <a:close/>
                  <a:moveTo>
                    <a:pt x="110" y="127"/>
                  </a:moveTo>
                  <a:cubicBezTo>
                    <a:pt x="104" y="130"/>
                    <a:pt x="99" y="133"/>
                    <a:pt x="93" y="136"/>
                  </a:cubicBezTo>
                  <a:cubicBezTo>
                    <a:pt x="88" y="133"/>
                    <a:pt x="82" y="130"/>
                    <a:pt x="77" y="127"/>
                  </a:cubicBezTo>
                  <a:cubicBezTo>
                    <a:pt x="71" y="124"/>
                    <a:pt x="66" y="121"/>
                    <a:pt x="61" y="117"/>
                  </a:cubicBezTo>
                  <a:cubicBezTo>
                    <a:pt x="60" y="111"/>
                    <a:pt x="60" y="105"/>
                    <a:pt x="60" y="99"/>
                  </a:cubicBezTo>
                  <a:cubicBezTo>
                    <a:pt x="60" y="92"/>
                    <a:pt x="60" y="86"/>
                    <a:pt x="61" y="80"/>
                  </a:cubicBezTo>
                  <a:cubicBezTo>
                    <a:pt x="66" y="77"/>
                    <a:pt x="71" y="73"/>
                    <a:pt x="77" y="70"/>
                  </a:cubicBezTo>
                  <a:cubicBezTo>
                    <a:pt x="82" y="67"/>
                    <a:pt x="88" y="64"/>
                    <a:pt x="93" y="61"/>
                  </a:cubicBezTo>
                  <a:cubicBezTo>
                    <a:pt x="99" y="64"/>
                    <a:pt x="104" y="67"/>
                    <a:pt x="110" y="70"/>
                  </a:cubicBezTo>
                  <a:cubicBezTo>
                    <a:pt x="115" y="73"/>
                    <a:pt x="120" y="77"/>
                    <a:pt x="125" y="80"/>
                  </a:cubicBezTo>
                  <a:cubicBezTo>
                    <a:pt x="126" y="86"/>
                    <a:pt x="126" y="92"/>
                    <a:pt x="126" y="99"/>
                  </a:cubicBezTo>
                  <a:cubicBezTo>
                    <a:pt x="126" y="105"/>
                    <a:pt x="126" y="111"/>
                    <a:pt x="125" y="117"/>
                  </a:cubicBezTo>
                  <a:cubicBezTo>
                    <a:pt x="120" y="121"/>
                    <a:pt x="115" y="124"/>
                    <a:pt x="110" y="127"/>
                  </a:cubicBezTo>
                  <a:close/>
                  <a:moveTo>
                    <a:pt x="123" y="133"/>
                  </a:moveTo>
                  <a:cubicBezTo>
                    <a:pt x="122" y="138"/>
                    <a:pt x="122" y="142"/>
                    <a:pt x="120" y="146"/>
                  </a:cubicBezTo>
                  <a:cubicBezTo>
                    <a:pt x="116" y="145"/>
                    <a:pt x="112" y="144"/>
                    <a:pt x="108" y="142"/>
                  </a:cubicBezTo>
                  <a:cubicBezTo>
                    <a:pt x="110" y="141"/>
                    <a:pt x="113" y="139"/>
                    <a:pt x="116" y="138"/>
                  </a:cubicBezTo>
                  <a:cubicBezTo>
                    <a:pt x="118" y="136"/>
                    <a:pt x="121" y="135"/>
                    <a:pt x="123" y="133"/>
                  </a:cubicBezTo>
                  <a:close/>
                  <a:moveTo>
                    <a:pt x="78" y="142"/>
                  </a:moveTo>
                  <a:cubicBezTo>
                    <a:pt x="74" y="144"/>
                    <a:pt x="70" y="145"/>
                    <a:pt x="66" y="146"/>
                  </a:cubicBezTo>
                  <a:cubicBezTo>
                    <a:pt x="65" y="142"/>
                    <a:pt x="64" y="138"/>
                    <a:pt x="63" y="133"/>
                  </a:cubicBezTo>
                  <a:cubicBezTo>
                    <a:pt x="65" y="135"/>
                    <a:pt x="68" y="136"/>
                    <a:pt x="71" y="138"/>
                  </a:cubicBezTo>
                  <a:cubicBezTo>
                    <a:pt x="73" y="139"/>
                    <a:pt x="76" y="141"/>
                    <a:pt x="78" y="142"/>
                  </a:cubicBezTo>
                  <a:close/>
                  <a:moveTo>
                    <a:pt x="48" y="108"/>
                  </a:moveTo>
                  <a:cubicBezTo>
                    <a:pt x="45" y="105"/>
                    <a:pt x="41" y="102"/>
                    <a:pt x="38" y="99"/>
                  </a:cubicBezTo>
                  <a:cubicBezTo>
                    <a:pt x="41" y="96"/>
                    <a:pt x="45" y="93"/>
                    <a:pt x="48" y="90"/>
                  </a:cubicBezTo>
                  <a:cubicBezTo>
                    <a:pt x="48" y="93"/>
                    <a:pt x="48" y="96"/>
                    <a:pt x="48" y="99"/>
                  </a:cubicBezTo>
                  <a:cubicBezTo>
                    <a:pt x="48" y="102"/>
                    <a:pt x="48" y="105"/>
                    <a:pt x="48" y="108"/>
                  </a:cubicBezTo>
                  <a:close/>
                  <a:moveTo>
                    <a:pt x="63" y="64"/>
                  </a:moveTo>
                  <a:cubicBezTo>
                    <a:pt x="64" y="60"/>
                    <a:pt x="65" y="55"/>
                    <a:pt x="66" y="51"/>
                  </a:cubicBezTo>
                  <a:cubicBezTo>
                    <a:pt x="70" y="52"/>
                    <a:pt x="74" y="54"/>
                    <a:pt x="78" y="55"/>
                  </a:cubicBezTo>
                  <a:cubicBezTo>
                    <a:pt x="76" y="57"/>
                    <a:pt x="73" y="58"/>
                    <a:pt x="71" y="60"/>
                  </a:cubicBezTo>
                  <a:cubicBezTo>
                    <a:pt x="68" y="61"/>
                    <a:pt x="65" y="63"/>
                    <a:pt x="63" y="64"/>
                  </a:cubicBezTo>
                  <a:close/>
                  <a:moveTo>
                    <a:pt x="108" y="55"/>
                  </a:moveTo>
                  <a:cubicBezTo>
                    <a:pt x="112" y="54"/>
                    <a:pt x="116" y="52"/>
                    <a:pt x="120" y="51"/>
                  </a:cubicBezTo>
                  <a:cubicBezTo>
                    <a:pt x="122" y="55"/>
                    <a:pt x="122" y="60"/>
                    <a:pt x="123" y="64"/>
                  </a:cubicBezTo>
                  <a:cubicBezTo>
                    <a:pt x="121" y="63"/>
                    <a:pt x="118" y="61"/>
                    <a:pt x="116" y="60"/>
                  </a:cubicBezTo>
                  <a:cubicBezTo>
                    <a:pt x="113" y="58"/>
                    <a:pt x="110" y="57"/>
                    <a:pt x="108" y="55"/>
                  </a:cubicBezTo>
                  <a:close/>
                  <a:moveTo>
                    <a:pt x="138" y="90"/>
                  </a:moveTo>
                  <a:cubicBezTo>
                    <a:pt x="141" y="93"/>
                    <a:pt x="145" y="96"/>
                    <a:pt x="148" y="99"/>
                  </a:cubicBezTo>
                  <a:cubicBezTo>
                    <a:pt x="145" y="102"/>
                    <a:pt x="141" y="105"/>
                    <a:pt x="138" y="108"/>
                  </a:cubicBezTo>
                  <a:cubicBezTo>
                    <a:pt x="138" y="105"/>
                    <a:pt x="138" y="102"/>
                    <a:pt x="138" y="99"/>
                  </a:cubicBezTo>
                  <a:cubicBezTo>
                    <a:pt x="138" y="96"/>
                    <a:pt x="138" y="93"/>
                    <a:pt x="138" y="90"/>
                  </a:cubicBezTo>
                  <a:close/>
                  <a:moveTo>
                    <a:pt x="93" y="12"/>
                  </a:moveTo>
                  <a:cubicBezTo>
                    <a:pt x="102" y="12"/>
                    <a:pt x="110" y="22"/>
                    <a:pt x="117" y="40"/>
                  </a:cubicBezTo>
                  <a:cubicBezTo>
                    <a:pt x="109" y="42"/>
                    <a:pt x="101" y="45"/>
                    <a:pt x="93" y="48"/>
                  </a:cubicBezTo>
                  <a:cubicBezTo>
                    <a:pt x="85" y="45"/>
                    <a:pt x="77" y="42"/>
                    <a:pt x="69" y="40"/>
                  </a:cubicBezTo>
                  <a:cubicBezTo>
                    <a:pt x="76" y="22"/>
                    <a:pt x="85" y="12"/>
                    <a:pt x="93" y="12"/>
                  </a:cubicBezTo>
                  <a:close/>
                  <a:moveTo>
                    <a:pt x="18" y="55"/>
                  </a:moveTo>
                  <a:cubicBezTo>
                    <a:pt x="21" y="50"/>
                    <a:pt x="28" y="47"/>
                    <a:pt x="39" y="47"/>
                  </a:cubicBezTo>
                  <a:cubicBezTo>
                    <a:pt x="44" y="47"/>
                    <a:pt x="49" y="48"/>
                    <a:pt x="54" y="49"/>
                  </a:cubicBezTo>
                  <a:cubicBezTo>
                    <a:pt x="52" y="56"/>
                    <a:pt x="50" y="65"/>
                    <a:pt x="49" y="73"/>
                  </a:cubicBezTo>
                  <a:cubicBezTo>
                    <a:pt x="42" y="79"/>
                    <a:pt x="36" y="84"/>
                    <a:pt x="30" y="90"/>
                  </a:cubicBezTo>
                  <a:cubicBezTo>
                    <a:pt x="18" y="75"/>
                    <a:pt x="14" y="62"/>
                    <a:pt x="18" y="55"/>
                  </a:cubicBezTo>
                  <a:close/>
                  <a:moveTo>
                    <a:pt x="39" y="150"/>
                  </a:moveTo>
                  <a:cubicBezTo>
                    <a:pt x="28" y="150"/>
                    <a:pt x="21" y="147"/>
                    <a:pt x="18" y="142"/>
                  </a:cubicBezTo>
                  <a:cubicBezTo>
                    <a:pt x="14" y="135"/>
                    <a:pt x="18" y="122"/>
                    <a:pt x="30" y="108"/>
                  </a:cubicBezTo>
                  <a:cubicBezTo>
                    <a:pt x="36" y="113"/>
                    <a:pt x="42" y="119"/>
                    <a:pt x="49" y="124"/>
                  </a:cubicBezTo>
                  <a:cubicBezTo>
                    <a:pt x="50" y="133"/>
                    <a:pt x="52" y="141"/>
                    <a:pt x="54" y="149"/>
                  </a:cubicBezTo>
                  <a:cubicBezTo>
                    <a:pt x="49" y="150"/>
                    <a:pt x="44" y="150"/>
                    <a:pt x="39" y="150"/>
                  </a:cubicBezTo>
                  <a:close/>
                  <a:moveTo>
                    <a:pt x="93" y="186"/>
                  </a:moveTo>
                  <a:cubicBezTo>
                    <a:pt x="85" y="186"/>
                    <a:pt x="76" y="175"/>
                    <a:pt x="69" y="158"/>
                  </a:cubicBezTo>
                  <a:cubicBezTo>
                    <a:pt x="77" y="155"/>
                    <a:pt x="85" y="153"/>
                    <a:pt x="93" y="149"/>
                  </a:cubicBezTo>
                  <a:cubicBezTo>
                    <a:pt x="101" y="153"/>
                    <a:pt x="109" y="155"/>
                    <a:pt x="117" y="158"/>
                  </a:cubicBezTo>
                  <a:cubicBezTo>
                    <a:pt x="110" y="175"/>
                    <a:pt x="102" y="186"/>
                    <a:pt x="93" y="186"/>
                  </a:cubicBezTo>
                  <a:close/>
                  <a:moveTo>
                    <a:pt x="168" y="142"/>
                  </a:moveTo>
                  <a:cubicBezTo>
                    <a:pt x="165" y="147"/>
                    <a:pt x="158" y="150"/>
                    <a:pt x="147" y="150"/>
                  </a:cubicBezTo>
                  <a:cubicBezTo>
                    <a:pt x="142" y="150"/>
                    <a:pt x="137" y="150"/>
                    <a:pt x="132" y="149"/>
                  </a:cubicBezTo>
                  <a:cubicBezTo>
                    <a:pt x="134" y="141"/>
                    <a:pt x="136" y="133"/>
                    <a:pt x="137" y="124"/>
                  </a:cubicBezTo>
                  <a:cubicBezTo>
                    <a:pt x="144" y="119"/>
                    <a:pt x="150" y="113"/>
                    <a:pt x="156" y="107"/>
                  </a:cubicBezTo>
                  <a:cubicBezTo>
                    <a:pt x="157" y="109"/>
                    <a:pt x="158" y="110"/>
                    <a:pt x="159" y="111"/>
                  </a:cubicBezTo>
                  <a:cubicBezTo>
                    <a:pt x="169" y="124"/>
                    <a:pt x="172" y="135"/>
                    <a:pt x="168" y="14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2"/>
                </a:solidFill>
                <a:cs typeface="+mn-ea"/>
                <a:sym typeface="+mn-lt"/>
              </a:endParaRPr>
            </a:p>
          </p:txBody>
        </p:sp>
      </p:grpSp>
      <p:sp>
        <p:nvSpPr>
          <p:cNvPr id="29" name="矩形 28"/>
          <p:cNvSpPr/>
          <p:nvPr/>
        </p:nvSpPr>
        <p:spPr>
          <a:xfrm>
            <a:off x="4747260" y="3838575"/>
            <a:ext cx="263017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en-US" sz="1600" b="1" dirty="0">
                <a:solidFill>
                  <a:schemeClr val="tx2"/>
                </a:solidFill>
                <a:cs typeface="+mn-ea"/>
                <a:sym typeface="+mn-lt"/>
              </a:rPr>
              <a:t>（二）失败无所不在</a:t>
            </a:r>
            <a:endParaRPr lang="zh-CN" altLang="en-US" sz="1600" b="1" dirty="0">
              <a:solidFill>
                <a:schemeClr val="tx2"/>
              </a:solidFill>
              <a:cs typeface="+mn-ea"/>
              <a:sym typeface="+mn-lt"/>
            </a:endParaRPr>
          </a:p>
          <a:p>
            <a:pPr lvl="0" algn="l">
              <a:defRPr/>
            </a:pPr>
            <a:r>
              <a:rPr lang="zh-CN" altLang="en-US" sz="1600" dirty="0">
                <a:solidFill>
                  <a:schemeClr val="tx2"/>
                </a:solidFill>
                <a:cs typeface="+mn-ea"/>
                <a:sym typeface="+mn-lt"/>
              </a:rPr>
              <a:t>即因为某方面的失败，从而相信在其他方面也会失败。这是在空间方面把困难无限扩大，从而使自己笼罩在失败的阴影里看不到光明。</a:t>
            </a:r>
            <a:endParaRPr lang="zh-CN" altLang="en-US" sz="1600" dirty="0">
              <a:solidFill>
                <a:schemeClr val="tx2"/>
              </a:solidFill>
              <a:cs typeface="+mn-ea"/>
              <a:sym typeface="+mn-lt"/>
            </a:endParaRPr>
          </a:p>
        </p:txBody>
      </p:sp>
      <p:sp>
        <p:nvSpPr>
          <p:cNvPr id="32" name="矩形 31"/>
          <p:cNvSpPr/>
          <p:nvPr/>
        </p:nvSpPr>
        <p:spPr>
          <a:xfrm>
            <a:off x="8098790" y="3832860"/>
            <a:ext cx="2287905" cy="10763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en-US" sz="1600" b="1" dirty="0">
                <a:solidFill>
                  <a:schemeClr val="tx2"/>
                </a:solidFill>
                <a:cs typeface="+mn-ea"/>
                <a:sym typeface="+mn-lt"/>
              </a:rPr>
              <a:t>（三）问题在我</a:t>
            </a:r>
            <a:endParaRPr lang="zh-CN" altLang="en-US" sz="1600" b="1" dirty="0">
              <a:solidFill>
                <a:schemeClr val="tx2"/>
              </a:solidFill>
              <a:cs typeface="+mn-ea"/>
              <a:sym typeface="+mn-lt"/>
            </a:endParaRPr>
          </a:p>
          <a:p>
            <a:pPr lvl="0" algn="l">
              <a:defRPr/>
            </a:pPr>
            <a:r>
              <a:rPr lang="zh-CN" altLang="en-US" sz="1600" dirty="0">
                <a:solidFill>
                  <a:schemeClr val="tx2"/>
                </a:solidFill>
                <a:cs typeface="+mn-ea"/>
                <a:sym typeface="+mn-lt"/>
              </a:rPr>
              <a:t>即认为自己能力不足，一味地打击自己，使自己无法振作。</a:t>
            </a:r>
            <a:endParaRPr lang="zh-CN" altLang="en-US" sz="1600" dirty="0">
              <a:solidFill>
                <a:schemeClr val="tx2"/>
              </a:solidFill>
              <a:cs typeface="+mn-ea"/>
              <a:sym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933014"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三、创业心理过程</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1" name="矩形 20"/>
          <p:cNvSpPr/>
          <p:nvPr/>
        </p:nvSpPr>
        <p:spPr>
          <a:xfrm>
            <a:off x="4547235" y="2921635"/>
            <a:ext cx="2879725" cy="3683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en-US" b="1" dirty="0">
                <a:solidFill>
                  <a:schemeClr val="tx2"/>
                </a:solidFill>
                <a:cs typeface="+mn-ea"/>
                <a:sym typeface="+mn-lt"/>
              </a:rPr>
              <a:t>（二）在创业中调整心态</a:t>
            </a:r>
            <a:endParaRPr lang="zh-CN" altLang="en-US" b="1" dirty="0">
              <a:solidFill>
                <a:schemeClr val="tx2"/>
              </a:solidFill>
              <a:cs typeface="+mn-ea"/>
              <a:sym typeface="+mn-lt"/>
            </a:endParaRPr>
          </a:p>
        </p:txBody>
      </p:sp>
      <p:sp>
        <p:nvSpPr>
          <p:cNvPr id="23" name="矩形 22"/>
          <p:cNvSpPr/>
          <p:nvPr/>
        </p:nvSpPr>
        <p:spPr>
          <a:xfrm>
            <a:off x="8482330" y="2921635"/>
            <a:ext cx="3012440" cy="3683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zh-CN" altLang="en-US" b="1" dirty="0">
                <a:solidFill>
                  <a:schemeClr val="tx2"/>
                </a:solidFill>
                <a:cs typeface="+mn-ea"/>
                <a:sym typeface="+mn-lt"/>
              </a:rPr>
              <a:t>（三）创业成功必备的心态</a:t>
            </a:r>
            <a:endParaRPr lang="zh-CN" altLang="en-US" b="1" dirty="0">
              <a:solidFill>
                <a:schemeClr val="tx2"/>
              </a:solidFill>
              <a:cs typeface="+mn-ea"/>
              <a:sym typeface="+mn-lt"/>
            </a:endParaRPr>
          </a:p>
        </p:txBody>
      </p:sp>
      <p:sp>
        <p:nvSpPr>
          <p:cNvPr id="25" name="矩形 24"/>
          <p:cNvSpPr/>
          <p:nvPr/>
        </p:nvSpPr>
        <p:spPr>
          <a:xfrm>
            <a:off x="406400" y="2931795"/>
            <a:ext cx="3884930" cy="36830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en-US" b="1" dirty="0">
                <a:solidFill>
                  <a:schemeClr val="tx2"/>
                </a:solidFill>
                <a:cs typeface="+mn-ea"/>
                <a:sym typeface="+mn-lt"/>
              </a:rPr>
              <a:t>（一）创业起步：创业者的心理准备</a:t>
            </a:r>
            <a:endParaRPr lang="zh-CN" altLang="en-US" b="1" dirty="0">
              <a:solidFill>
                <a:schemeClr val="tx2"/>
              </a:solidFill>
              <a:cs typeface="+mn-ea"/>
              <a:sym typeface="+mn-lt"/>
            </a:endParaRPr>
          </a:p>
        </p:txBody>
      </p:sp>
      <p:sp>
        <p:nvSpPr>
          <p:cNvPr id="26" name="文本框 25"/>
          <p:cNvSpPr txBox="1"/>
          <p:nvPr/>
        </p:nvSpPr>
        <p:spPr>
          <a:xfrm>
            <a:off x="518160" y="3315970"/>
            <a:ext cx="3661410" cy="1938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600" dirty="0">
                <a:solidFill>
                  <a:schemeClr val="tx2"/>
                </a:solidFill>
                <a:cs typeface="+mn-ea"/>
                <a:sym typeface="+mn-lt"/>
              </a:rPr>
              <a:t>第一，要有积极、乐观、自信的心态，在战略上藐视敌人，战术上重视敌人。</a:t>
            </a:r>
            <a:endParaRPr lang="zh-CN" altLang="en-US" sz="1600" dirty="0">
              <a:solidFill>
                <a:schemeClr val="tx2"/>
              </a:solidFill>
              <a:cs typeface="+mn-ea"/>
              <a:sym typeface="+mn-lt"/>
            </a:endParaRPr>
          </a:p>
          <a:p>
            <a:pPr fontAlgn="auto">
              <a:lnSpc>
                <a:spcPct val="150000"/>
              </a:lnSpc>
            </a:pPr>
            <a:r>
              <a:rPr lang="zh-CN" altLang="en-US" sz="1600" dirty="0">
                <a:solidFill>
                  <a:schemeClr val="tx2"/>
                </a:solidFill>
                <a:cs typeface="+mn-ea"/>
                <a:sym typeface="+mn-lt"/>
              </a:rPr>
              <a:t>第二，要有吃苦的心理准备。</a:t>
            </a:r>
            <a:endParaRPr lang="zh-CN" altLang="en-US" sz="1600" dirty="0">
              <a:solidFill>
                <a:schemeClr val="tx2"/>
              </a:solidFill>
              <a:cs typeface="+mn-ea"/>
              <a:sym typeface="+mn-lt"/>
            </a:endParaRPr>
          </a:p>
          <a:p>
            <a:pPr fontAlgn="auto">
              <a:lnSpc>
                <a:spcPct val="150000"/>
              </a:lnSpc>
            </a:pPr>
            <a:r>
              <a:rPr lang="zh-CN" altLang="en-US" sz="1600" dirty="0">
                <a:solidFill>
                  <a:schemeClr val="tx2"/>
                </a:solidFill>
                <a:cs typeface="+mn-ea"/>
                <a:sym typeface="+mn-lt"/>
              </a:rPr>
              <a:t>第三，要有独立分析和决策的心理准备。</a:t>
            </a:r>
            <a:endParaRPr lang="zh-CN" altLang="en-US" sz="1600" dirty="0">
              <a:solidFill>
                <a:schemeClr val="tx2"/>
              </a:solidFill>
              <a:cs typeface="+mn-ea"/>
              <a:sym typeface="+mn-lt"/>
            </a:endParaRPr>
          </a:p>
          <a:p>
            <a:pPr fontAlgn="auto">
              <a:lnSpc>
                <a:spcPct val="150000"/>
              </a:lnSpc>
            </a:pPr>
            <a:r>
              <a:rPr lang="zh-CN" altLang="en-US" sz="1600" dirty="0">
                <a:solidFill>
                  <a:schemeClr val="tx2"/>
                </a:solidFill>
                <a:cs typeface="+mn-ea"/>
                <a:sym typeface="+mn-lt"/>
              </a:rPr>
              <a:t>第四，要有承受压力和挫折的心理准备。</a:t>
            </a:r>
            <a:endParaRPr lang="zh-CN" altLang="en-US" sz="1600" dirty="0">
              <a:solidFill>
                <a:schemeClr val="tx2"/>
              </a:solidFill>
              <a:cs typeface="+mn-ea"/>
              <a:sym typeface="+mn-lt"/>
            </a:endParaRPr>
          </a:p>
        </p:txBody>
      </p:sp>
      <p:sp>
        <p:nvSpPr>
          <p:cNvPr id="27" name="文本框 26"/>
          <p:cNvSpPr txBox="1"/>
          <p:nvPr/>
        </p:nvSpPr>
        <p:spPr>
          <a:xfrm>
            <a:off x="4477385" y="3338195"/>
            <a:ext cx="3568700" cy="30460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pPr>
            <a:r>
              <a:rPr lang="zh-CN" altLang="en-US" sz="1600" dirty="0">
                <a:solidFill>
                  <a:schemeClr val="tx2"/>
                </a:solidFill>
                <a:cs typeface="+mn-ea"/>
                <a:sym typeface="+mn-lt"/>
              </a:rPr>
              <a:t>创业者要保持良好的心态，首先要有艰苦创业的思想准备。所谓思想准备，是指创业者对创业的每一阶段可能遇到的困难和挫折有足够的思想准备；并且在创业过程中每走出一步都应有较完善的计划。创业不能急功近利，只有不断调整心态，才能从容面对一切迎面而来的问题。</a:t>
            </a:r>
            <a:endParaRPr lang="zh-CN" altLang="en-US" sz="1600" dirty="0">
              <a:solidFill>
                <a:schemeClr val="tx2"/>
              </a:solidFill>
              <a:cs typeface="+mn-ea"/>
              <a:sym typeface="+mn-lt"/>
            </a:endParaRPr>
          </a:p>
        </p:txBody>
      </p:sp>
      <p:sp>
        <p:nvSpPr>
          <p:cNvPr id="28" name="文本框 27"/>
          <p:cNvSpPr txBox="1"/>
          <p:nvPr/>
        </p:nvSpPr>
        <p:spPr>
          <a:xfrm>
            <a:off x="8482331" y="3338349"/>
            <a:ext cx="3288205"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600" dirty="0">
                <a:solidFill>
                  <a:schemeClr val="tx2"/>
                </a:solidFill>
                <a:cs typeface="+mn-ea"/>
                <a:sym typeface="+mn-lt"/>
              </a:rPr>
              <a:t>1. 归零的心态    2. 学习的心态</a:t>
            </a:r>
            <a:endParaRPr lang="zh-CN" altLang="en-US" sz="1600" dirty="0">
              <a:solidFill>
                <a:schemeClr val="tx2"/>
              </a:solidFill>
              <a:cs typeface="+mn-ea"/>
              <a:sym typeface="+mn-lt"/>
            </a:endParaRPr>
          </a:p>
          <a:p>
            <a:pPr fontAlgn="auto">
              <a:lnSpc>
                <a:spcPct val="150000"/>
              </a:lnSpc>
            </a:pPr>
            <a:r>
              <a:rPr lang="zh-CN" altLang="en-US" sz="1600" dirty="0">
                <a:solidFill>
                  <a:schemeClr val="tx2"/>
                </a:solidFill>
                <a:cs typeface="+mn-ea"/>
                <a:sym typeface="+mn-lt"/>
              </a:rPr>
              <a:t>3. 感恩的心态    4. 积极的心态</a:t>
            </a:r>
            <a:endParaRPr lang="zh-CN" altLang="en-US" sz="1600" dirty="0">
              <a:solidFill>
                <a:schemeClr val="tx2"/>
              </a:solidFill>
              <a:cs typeface="+mn-ea"/>
              <a:sym typeface="+mn-lt"/>
            </a:endParaRPr>
          </a:p>
          <a:p>
            <a:pPr fontAlgn="auto">
              <a:lnSpc>
                <a:spcPct val="150000"/>
              </a:lnSpc>
            </a:pPr>
            <a:r>
              <a:rPr lang="zh-CN" altLang="en-US" sz="1600" dirty="0">
                <a:solidFill>
                  <a:schemeClr val="tx2"/>
                </a:solidFill>
                <a:cs typeface="+mn-ea"/>
                <a:sym typeface="+mn-lt"/>
              </a:rPr>
              <a:t>5. 付出的心态    6. 合作的心态</a:t>
            </a:r>
            <a:endParaRPr lang="zh-CN" altLang="en-US" sz="1600" dirty="0">
              <a:solidFill>
                <a:schemeClr val="tx2"/>
              </a:solidFill>
              <a:cs typeface="+mn-ea"/>
              <a:sym typeface="+mn-lt"/>
            </a:endParaRPr>
          </a:p>
          <a:p>
            <a:pPr fontAlgn="auto">
              <a:lnSpc>
                <a:spcPct val="150000"/>
              </a:lnSpc>
            </a:pPr>
            <a:r>
              <a:rPr lang="zh-CN" altLang="en-US" sz="1600" dirty="0">
                <a:solidFill>
                  <a:schemeClr val="tx2"/>
                </a:solidFill>
                <a:cs typeface="+mn-ea"/>
                <a:sym typeface="+mn-lt"/>
              </a:rPr>
              <a:t>7. 坚持的心态</a:t>
            </a:r>
            <a:endParaRPr lang="zh-CN" altLang="en-US" sz="1600" dirty="0">
              <a:solidFill>
                <a:schemeClr val="tx2"/>
              </a:solidFill>
              <a:cs typeface="+mn-ea"/>
              <a:sym typeface="+mn-lt"/>
            </a:endParaRPr>
          </a:p>
        </p:txBody>
      </p:sp>
      <p:sp>
        <p:nvSpPr>
          <p:cNvPr id="29" name="矩形 28"/>
          <p:cNvSpPr/>
          <p:nvPr/>
        </p:nvSpPr>
        <p:spPr>
          <a:xfrm>
            <a:off x="2009368" y="1673303"/>
            <a:ext cx="465455" cy="70675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000" dirty="0">
                <a:solidFill>
                  <a:schemeClr val="tx2"/>
                </a:solidFill>
                <a:cs typeface="+mn-ea"/>
                <a:sym typeface="+mn-lt"/>
              </a:rPr>
              <a:t>1</a:t>
            </a:r>
            <a:endParaRPr lang="en-US" altLang="zh-CN" sz="4000" dirty="0">
              <a:solidFill>
                <a:schemeClr val="tx2"/>
              </a:solidFill>
              <a:cs typeface="+mn-ea"/>
              <a:sym typeface="+mn-lt"/>
            </a:endParaRPr>
          </a:p>
        </p:txBody>
      </p:sp>
      <p:sp>
        <p:nvSpPr>
          <p:cNvPr id="30" name="矩形 29"/>
          <p:cNvSpPr/>
          <p:nvPr/>
        </p:nvSpPr>
        <p:spPr>
          <a:xfrm>
            <a:off x="9694181" y="1673302"/>
            <a:ext cx="465455" cy="70675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dirty="0">
                <a:solidFill>
                  <a:schemeClr val="tx2"/>
                </a:solidFill>
                <a:cs typeface="+mn-ea"/>
                <a:sym typeface="+mn-lt"/>
              </a:rPr>
              <a:t>3</a:t>
            </a:r>
            <a:endParaRPr lang="en-US" sz="4000" dirty="0">
              <a:solidFill>
                <a:schemeClr val="tx2"/>
              </a:solidFill>
              <a:cs typeface="+mn-ea"/>
              <a:sym typeface="+mn-lt"/>
            </a:endParaRPr>
          </a:p>
        </p:txBody>
      </p:sp>
      <p:sp>
        <p:nvSpPr>
          <p:cNvPr id="31" name="矩形 30"/>
          <p:cNvSpPr/>
          <p:nvPr/>
        </p:nvSpPr>
        <p:spPr>
          <a:xfrm>
            <a:off x="5875971" y="1690319"/>
            <a:ext cx="465455" cy="70675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4000" dirty="0">
                <a:solidFill>
                  <a:schemeClr val="tx2"/>
                </a:solidFill>
                <a:cs typeface="+mn-ea"/>
                <a:sym typeface="+mn-lt"/>
              </a:rPr>
              <a:t>2</a:t>
            </a:r>
            <a:endParaRPr lang="en-US" sz="4000" dirty="0">
              <a:solidFill>
                <a:schemeClr val="tx2"/>
              </a:solidFill>
              <a:cs typeface="+mn-ea"/>
              <a:sym typeface="+mn-lt"/>
            </a:endParaRPr>
          </a:p>
        </p:txBody>
      </p:sp>
      <p:sp>
        <p:nvSpPr>
          <p:cNvPr id="34" name="圆: 空心 33"/>
          <p:cNvSpPr/>
          <p:nvPr/>
        </p:nvSpPr>
        <p:spPr>
          <a:xfrm>
            <a:off x="1459147" y="1208720"/>
            <a:ext cx="1546718" cy="1546718"/>
          </a:xfrm>
          <a:prstGeom prst="donut">
            <a:avLst>
              <a:gd name="adj" fmla="val 6554"/>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
        <p:nvSpPr>
          <p:cNvPr id="35" name="圆: 空心 34"/>
          <p:cNvSpPr/>
          <p:nvPr/>
        </p:nvSpPr>
        <p:spPr>
          <a:xfrm>
            <a:off x="5322641" y="1221882"/>
            <a:ext cx="1546718" cy="1546718"/>
          </a:xfrm>
          <a:prstGeom prst="donut">
            <a:avLst>
              <a:gd name="adj" fmla="val 6554"/>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
        <p:nvSpPr>
          <p:cNvPr id="36" name="圆: 空心 35"/>
          <p:cNvSpPr/>
          <p:nvPr/>
        </p:nvSpPr>
        <p:spPr>
          <a:xfrm>
            <a:off x="9153549" y="1208720"/>
            <a:ext cx="1546718" cy="1546718"/>
          </a:xfrm>
          <a:prstGeom prst="donut">
            <a:avLst>
              <a:gd name="adj" fmla="val 6554"/>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
        <p:cNvGrpSpPr/>
        <p:nvPr/>
      </p:nvGrpSpPr>
      <p:grpSpPr>
        <a:xfrm>
          <a:off x="0" y="0"/>
          <a:ext cx="0" cy="0"/>
          <a:chOff x="0" y="0"/>
          <a:chExt cx="0" cy="0"/>
        </a:xfrm>
      </p:grpSpPr>
      <p:grpSp>
        <p:nvGrpSpPr>
          <p:cNvPr id="3" name="组合 2"/>
          <p:cNvGrpSpPr/>
          <p:nvPr/>
        </p:nvGrpSpPr>
        <p:grpSpPr>
          <a:xfrm>
            <a:off x="0" y="378281"/>
            <a:ext cx="12192000" cy="6109605"/>
            <a:chOff x="0" y="378281"/>
            <a:chExt cx="12192000" cy="6109605"/>
          </a:xfrm>
        </p:grpSpPr>
        <p:sp>
          <p:nvSpPr>
            <p:cNvPr id="4" name="矩形 3"/>
            <p:cNvSpPr/>
            <p:nvPr/>
          </p:nvSpPr>
          <p:spPr>
            <a:xfrm>
              <a:off x="355599" y="391886"/>
              <a:ext cx="11509829"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流程图: 手动输入 4"/>
            <p:cNvSpPr/>
            <p:nvPr/>
          </p:nvSpPr>
          <p:spPr>
            <a:xfrm rot="5400000">
              <a:off x="1175657" y="4397829"/>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流程图: 手动输入 5"/>
            <p:cNvSpPr/>
            <p:nvPr/>
          </p:nvSpPr>
          <p:spPr>
            <a:xfrm rot="16200000">
              <a:off x="10101943" y="-797376"/>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组合 1"/>
          <p:cNvGrpSpPr/>
          <p:nvPr/>
        </p:nvGrpSpPr>
        <p:grpSpPr>
          <a:xfrm>
            <a:off x="326572" y="3341916"/>
            <a:ext cx="11526156" cy="182336"/>
            <a:chOff x="326572" y="3341916"/>
            <a:chExt cx="11526156" cy="182336"/>
          </a:xfrm>
        </p:grpSpPr>
        <p:grpSp>
          <p:nvGrpSpPr>
            <p:cNvPr id="21" name="组合 20"/>
            <p:cNvGrpSpPr/>
            <p:nvPr/>
          </p:nvGrpSpPr>
          <p:grpSpPr>
            <a:xfrm>
              <a:off x="326572" y="3341916"/>
              <a:ext cx="1959428" cy="182336"/>
              <a:chOff x="326572" y="3341916"/>
              <a:chExt cx="1959428" cy="182336"/>
            </a:xfrm>
          </p:grpSpPr>
          <p:cxnSp>
            <p:nvCxnSpPr>
              <p:cNvPr id="8" name="直接连接符 7"/>
              <p:cNvCxnSpPr/>
              <p:nvPr/>
            </p:nvCxnSpPr>
            <p:spPr>
              <a:xfrm>
                <a:off x="326572" y="3433084"/>
                <a:ext cx="1758042"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103664"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2" name="组合 21"/>
            <p:cNvGrpSpPr/>
            <p:nvPr/>
          </p:nvGrpSpPr>
          <p:grpSpPr>
            <a:xfrm>
              <a:off x="9935027" y="3341916"/>
              <a:ext cx="1917701" cy="182336"/>
              <a:chOff x="9935027" y="3341916"/>
              <a:chExt cx="1917701" cy="182336"/>
            </a:xfrm>
          </p:grpSpPr>
          <p:cxnSp>
            <p:nvCxnSpPr>
              <p:cNvPr id="13" name="直接连接符 12"/>
              <p:cNvCxnSpPr/>
              <p:nvPr/>
            </p:nvCxnSpPr>
            <p:spPr>
              <a:xfrm flipH="1">
                <a:off x="10123714" y="3427186"/>
                <a:ext cx="1729014"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0800000">
                <a:off x="9935027"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15" name="矩形 14"/>
          <p:cNvSpPr/>
          <p:nvPr/>
        </p:nvSpPr>
        <p:spPr>
          <a:xfrm>
            <a:off x="2285999" y="2978221"/>
            <a:ext cx="7620001" cy="922020"/>
          </a:xfrm>
          <a:prstGeom prst="rect">
            <a:avLst/>
          </a:prstGeom>
          <a:effectLst>
            <a:outerShdw blurRad="63500" sx="102000" sy="102000" algn="ctr"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dirty="0">
                <a:solidFill>
                  <a:schemeClr val="tx2">
                    <a:lumMod val="75000"/>
                  </a:schemeClr>
                </a:solidFill>
                <a:cs typeface="+mn-ea"/>
                <a:sym typeface="+mn-lt"/>
              </a:rPr>
              <a:t>感谢观看</a:t>
            </a:r>
            <a:endParaRPr lang="zh-CN" altLang="en-US" sz="5400" spc="300" dirty="0">
              <a:solidFill>
                <a:schemeClr val="tx2">
                  <a:lumMod val="75000"/>
                </a:schemeClr>
              </a:solidFill>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A_矩形 33"/>
          <p:cNvSpPr/>
          <p:nvPr>
            <p:custDataLst>
              <p:tags r:id="rId1"/>
            </p:custDataLst>
          </p:nvPr>
        </p:nvSpPr>
        <p:spPr>
          <a:xfrm>
            <a:off x="4152900" y="0"/>
            <a:ext cx="3886200" cy="6858000"/>
          </a:xfrm>
          <a:prstGeom prst="rect">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PA_矩形 34"/>
          <p:cNvSpPr/>
          <p:nvPr>
            <p:custDataLst>
              <p:tags r:id="rId2"/>
            </p:custDataLst>
          </p:nvPr>
        </p:nvSpPr>
        <p:spPr>
          <a:xfrm>
            <a:off x="911225" y="836613"/>
            <a:ext cx="10369550" cy="5184775"/>
          </a:xfrm>
          <a:prstGeom prst="rect">
            <a:avLst/>
          </a:prstGeom>
          <a:solidFill>
            <a:schemeClr val="bg1"/>
          </a:solidFill>
          <a:ln>
            <a:noFill/>
          </a:ln>
          <a:effectLst>
            <a:outerShdw blurRad="190500" dist="1016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6" name="PA_矩形 35"/>
          <p:cNvSpPr/>
          <p:nvPr>
            <p:custDataLst>
              <p:tags r:id="rId3"/>
            </p:custDataLst>
          </p:nvPr>
        </p:nvSpPr>
        <p:spPr>
          <a:xfrm>
            <a:off x="2133600" y="1987623"/>
            <a:ext cx="7924800" cy="2882753"/>
          </a:xfrm>
          <a:prstGeom prst="rect">
            <a:avLst/>
          </a:prstGeom>
          <a:no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cs typeface="+mn-ea"/>
              <a:sym typeface="+mn-lt"/>
            </a:endParaRPr>
          </a:p>
        </p:txBody>
      </p:sp>
      <p:sp>
        <p:nvSpPr>
          <p:cNvPr id="2" name="等腰三角形 1"/>
          <p:cNvSpPr/>
          <p:nvPr/>
        </p:nvSpPr>
        <p:spPr>
          <a:xfrm rot="10800000">
            <a:off x="5642027" y="4710758"/>
            <a:ext cx="907945" cy="577924"/>
          </a:xfrm>
          <a:prstGeom prst="triangle">
            <a:avLst/>
          </a:prstGeom>
          <a:solidFill>
            <a:schemeClr val="accent5">
              <a:lumMod val="50000"/>
            </a:schemeClr>
          </a:solidFill>
          <a:ln>
            <a:noFill/>
          </a:ln>
          <a:effectLst>
            <a:outerShdw blurRad="635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103525" y="2590473"/>
            <a:ext cx="5911850" cy="706755"/>
          </a:xfrm>
          <a:prstGeom prst="rect">
            <a:avLst/>
          </a:prstGeom>
          <a:effectLst>
            <a:outerShdw blurRad="63500" sx="102000" sy="102000" algn="ctr" rotWithShape="0">
              <a:prstClr val="black">
                <a:alpha val="40000"/>
              </a:prstClr>
            </a:outerShdw>
          </a:effec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b="1" dirty="0">
                <a:solidFill>
                  <a:schemeClr val="accent5">
                    <a:lumMod val="50000"/>
                  </a:schemeClr>
                </a:solidFill>
                <a:effectLst>
                  <a:outerShdw blurRad="50800" dist="38100" dir="5400000" algn="t" rotWithShape="0">
                    <a:prstClr val="black">
                      <a:alpha val="40000"/>
                    </a:prstClr>
                  </a:outerShdw>
                </a:effectLst>
                <a:cs typeface="+mn-ea"/>
                <a:sym typeface="+mn-lt"/>
              </a:rPr>
              <a:t>第二章  创业和创业精神</a:t>
            </a:r>
            <a:endParaRPr lang="en-US" altLang="zh-CN" sz="4000" b="1" dirty="0">
              <a:solidFill>
                <a:schemeClr val="accent5">
                  <a:lumMod val="50000"/>
                </a:schemeClr>
              </a:solidFill>
              <a:effectLst>
                <a:outerShdw blurRad="50800" dist="38100" dir="5400000" algn="t" rotWithShape="0">
                  <a:prstClr val="black">
                    <a:alpha val="40000"/>
                  </a:prstClr>
                </a:outerShdw>
              </a:effectLst>
              <a:cs typeface="+mn-ea"/>
              <a:sym typeface="+mn-lt"/>
            </a:endParaRPr>
          </a:p>
        </p:txBody>
      </p:sp>
      <p:grpSp>
        <p:nvGrpSpPr>
          <p:cNvPr id="3" name="组合 2"/>
          <p:cNvGrpSpPr/>
          <p:nvPr/>
        </p:nvGrpSpPr>
        <p:grpSpPr>
          <a:xfrm>
            <a:off x="5413082" y="4176737"/>
            <a:ext cx="270712" cy="270713"/>
            <a:chOff x="5413082" y="4176737"/>
            <a:chExt cx="270712" cy="270713"/>
          </a:xfrm>
          <a:effectLst>
            <a:outerShdw blurRad="50800" dist="38100" dir="2700000" algn="tl" rotWithShape="0">
              <a:prstClr val="black">
                <a:alpha val="40000"/>
              </a:prstClr>
            </a:outerShdw>
          </a:effectLst>
        </p:grpSpPr>
        <p:sp>
          <p:nvSpPr>
            <p:cNvPr id="12" name="Oval 401"/>
            <p:cNvSpPr>
              <a:spLocks noChangeArrowheads="1"/>
            </p:cNvSpPr>
            <p:nvPr/>
          </p:nvSpPr>
          <p:spPr bwMode="auto">
            <a:xfrm>
              <a:off x="5413082" y="4176737"/>
              <a:ext cx="270712" cy="270713"/>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284967"/>
                </a:solidFill>
                <a:cs typeface="+mn-ea"/>
                <a:sym typeface="+mn-lt"/>
              </a:endParaRPr>
            </a:p>
          </p:txBody>
        </p:sp>
        <p:sp>
          <p:nvSpPr>
            <p:cNvPr id="13" name="Freeform 402"/>
            <p:cNvSpPr/>
            <p:nvPr/>
          </p:nvSpPr>
          <p:spPr bwMode="auto">
            <a:xfrm>
              <a:off x="5519244" y="4248345"/>
              <a:ext cx="70260" cy="127910"/>
            </a:xfrm>
            <a:custGeom>
              <a:avLst/>
              <a:gdLst>
                <a:gd name="T0" fmla="*/ 21 w 33"/>
                <a:gd name="T1" fmla="*/ 8 h 60"/>
                <a:gd name="T2" fmla="*/ 27 w 33"/>
                <a:gd name="T3" fmla="*/ 8 h 60"/>
                <a:gd name="T4" fmla="*/ 33 w 33"/>
                <a:gd name="T5" fmla="*/ 1 h 60"/>
                <a:gd name="T6" fmla="*/ 21 w 33"/>
                <a:gd name="T7" fmla="*/ 1 h 60"/>
                <a:gd name="T8" fmla="*/ 10 w 33"/>
                <a:gd name="T9" fmla="*/ 12 h 60"/>
                <a:gd name="T10" fmla="*/ 10 w 33"/>
                <a:gd name="T11" fmla="*/ 18 h 60"/>
                <a:gd name="T12" fmla="*/ 5 w 33"/>
                <a:gd name="T13" fmla="*/ 18 h 60"/>
                <a:gd name="T14" fmla="*/ 2 w 33"/>
                <a:gd name="T15" fmla="*/ 24 h 60"/>
                <a:gd name="T16" fmla="*/ 10 w 33"/>
                <a:gd name="T17" fmla="*/ 24 h 60"/>
                <a:gd name="T18" fmla="*/ 10 w 33"/>
                <a:gd name="T19" fmla="*/ 48 h 60"/>
                <a:gd name="T20" fmla="*/ 6 w 33"/>
                <a:gd name="T21" fmla="*/ 53 h 60"/>
                <a:gd name="T22" fmla="*/ 0 w 33"/>
                <a:gd name="T23" fmla="*/ 53 h 60"/>
                <a:gd name="T24" fmla="*/ 5 w 33"/>
                <a:gd name="T25" fmla="*/ 60 h 60"/>
                <a:gd name="T26" fmla="*/ 12 w 33"/>
                <a:gd name="T27" fmla="*/ 60 h 60"/>
                <a:gd name="T28" fmla="*/ 18 w 33"/>
                <a:gd name="T29" fmla="*/ 48 h 60"/>
                <a:gd name="T30" fmla="*/ 18 w 33"/>
                <a:gd name="T31" fmla="*/ 24 h 60"/>
                <a:gd name="T32" fmla="*/ 22 w 33"/>
                <a:gd name="T33" fmla="*/ 24 h 60"/>
                <a:gd name="T34" fmla="*/ 26 w 33"/>
                <a:gd name="T35" fmla="*/ 18 h 60"/>
                <a:gd name="T36" fmla="*/ 18 w 33"/>
                <a:gd name="T37" fmla="*/ 18 h 60"/>
                <a:gd name="T38" fmla="*/ 18 w 33"/>
                <a:gd name="T39" fmla="*/ 11 h 60"/>
                <a:gd name="T40" fmla="*/ 21 w 33"/>
                <a:gd name="T4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60">
                  <a:moveTo>
                    <a:pt x="21" y="8"/>
                  </a:moveTo>
                  <a:cubicBezTo>
                    <a:pt x="27" y="8"/>
                    <a:pt x="27" y="8"/>
                    <a:pt x="27" y="8"/>
                  </a:cubicBezTo>
                  <a:cubicBezTo>
                    <a:pt x="33" y="1"/>
                    <a:pt x="33" y="1"/>
                    <a:pt x="33" y="1"/>
                  </a:cubicBezTo>
                  <a:cubicBezTo>
                    <a:pt x="21" y="1"/>
                    <a:pt x="21" y="1"/>
                    <a:pt x="21" y="1"/>
                  </a:cubicBezTo>
                  <a:cubicBezTo>
                    <a:pt x="21" y="1"/>
                    <a:pt x="10" y="0"/>
                    <a:pt x="10" y="12"/>
                  </a:cubicBezTo>
                  <a:cubicBezTo>
                    <a:pt x="10" y="13"/>
                    <a:pt x="10" y="16"/>
                    <a:pt x="10" y="18"/>
                  </a:cubicBezTo>
                  <a:cubicBezTo>
                    <a:pt x="5" y="18"/>
                    <a:pt x="5" y="18"/>
                    <a:pt x="5" y="18"/>
                  </a:cubicBezTo>
                  <a:cubicBezTo>
                    <a:pt x="2" y="24"/>
                    <a:pt x="2" y="24"/>
                    <a:pt x="2" y="24"/>
                  </a:cubicBezTo>
                  <a:cubicBezTo>
                    <a:pt x="10" y="24"/>
                    <a:pt x="10" y="24"/>
                    <a:pt x="10" y="24"/>
                  </a:cubicBezTo>
                  <a:cubicBezTo>
                    <a:pt x="10" y="35"/>
                    <a:pt x="10" y="48"/>
                    <a:pt x="10" y="48"/>
                  </a:cubicBezTo>
                  <a:cubicBezTo>
                    <a:pt x="10" y="48"/>
                    <a:pt x="11" y="53"/>
                    <a:pt x="6" y="53"/>
                  </a:cubicBezTo>
                  <a:cubicBezTo>
                    <a:pt x="1" y="53"/>
                    <a:pt x="0" y="53"/>
                    <a:pt x="0" y="53"/>
                  </a:cubicBezTo>
                  <a:cubicBezTo>
                    <a:pt x="5" y="60"/>
                    <a:pt x="5" y="60"/>
                    <a:pt x="5" y="60"/>
                  </a:cubicBezTo>
                  <a:cubicBezTo>
                    <a:pt x="12" y="60"/>
                    <a:pt x="12" y="60"/>
                    <a:pt x="12" y="60"/>
                  </a:cubicBezTo>
                  <a:cubicBezTo>
                    <a:pt x="12" y="60"/>
                    <a:pt x="18" y="59"/>
                    <a:pt x="18" y="48"/>
                  </a:cubicBezTo>
                  <a:cubicBezTo>
                    <a:pt x="18" y="42"/>
                    <a:pt x="18" y="32"/>
                    <a:pt x="18" y="24"/>
                  </a:cubicBezTo>
                  <a:cubicBezTo>
                    <a:pt x="22" y="24"/>
                    <a:pt x="22" y="24"/>
                    <a:pt x="22" y="24"/>
                  </a:cubicBezTo>
                  <a:cubicBezTo>
                    <a:pt x="26" y="18"/>
                    <a:pt x="26" y="18"/>
                    <a:pt x="26" y="18"/>
                  </a:cubicBezTo>
                  <a:cubicBezTo>
                    <a:pt x="18" y="18"/>
                    <a:pt x="18" y="18"/>
                    <a:pt x="18" y="18"/>
                  </a:cubicBezTo>
                  <a:cubicBezTo>
                    <a:pt x="18" y="14"/>
                    <a:pt x="18" y="11"/>
                    <a:pt x="18" y="11"/>
                  </a:cubicBezTo>
                  <a:cubicBezTo>
                    <a:pt x="18" y="8"/>
                    <a:pt x="21" y="8"/>
                    <a:pt x="21" y="8"/>
                  </a:cubicBez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grpSp>
        <p:nvGrpSpPr>
          <p:cNvPr id="5" name="组合 4"/>
          <p:cNvGrpSpPr/>
          <p:nvPr/>
        </p:nvGrpSpPr>
        <p:grpSpPr>
          <a:xfrm>
            <a:off x="5960316" y="4174840"/>
            <a:ext cx="270712" cy="270713"/>
            <a:chOff x="5959046" y="4174205"/>
            <a:chExt cx="270712" cy="270713"/>
          </a:xfrm>
          <a:effectLst>
            <a:outerShdw blurRad="50800" dist="38100" dir="2700000" algn="tl" rotWithShape="0">
              <a:prstClr val="black">
                <a:alpha val="40000"/>
              </a:prstClr>
            </a:outerShdw>
          </a:effectLst>
        </p:grpSpPr>
        <p:sp>
          <p:nvSpPr>
            <p:cNvPr id="15" name="Oval 433"/>
            <p:cNvSpPr>
              <a:spLocks noChangeArrowheads="1"/>
            </p:cNvSpPr>
            <p:nvPr/>
          </p:nvSpPr>
          <p:spPr bwMode="auto">
            <a:xfrm>
              <a:off x="5959046" y="4174205"/>
              <a:ext cx="270712" cy="270713"/>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284967"/>
                </a:solidFill>
                <a:cs typeface="+mn-ea"/>
                <a:sym typeface="+mn-lt"/>
              </a:endParaRPr>
            </a:p>
          </p:txBody>
        </p:sp>
        <p:sp>
          <p:nvSpPr>
            <p:cNvPr id="16" name="Freeform 434"/>
            <p:cNvSpPr/>
            <p:nvPr/>
          </p:nvSpPr>
          <p:spPr bwMode="auto">
            <a:xfrm>
              <a:off x="6084923" y="4231078"/>
              <a:ext cx="84171" cy="148627"/>
            </a:xfrm>
            <a:custGeom>
              <a:avLst/>
              <a:gdLst>
                <a:gd name="T0" fmla="*/ 5 w 47"/>
                <a:gd name="T1" fmla="*/ 68 h 83"/>
                <a:gd name="T2" fmla="*/ 44 w 47"/>
                <a:gd name="T3" fmla="*/ 1 h 83"/>
                <a:gd name="T4" fmla="*/ 44 w 47"/>
                <a:gd name="T5" fmla="*/ 1 h 83"/>
                <a:gd name="T6" fmla="*/ 15 w 47"/>
                <a:gd name="T7" fmla="*/ 47 h 83"/>
                <a:gd name="T8" fmla="*/ 16 w 47"/>
                <a:gd name="T9" fmla="*/ 51 h 83"/>
                <a:gd name="T10" fmla="*/ 44 w 47"/>
                <a:gd name="T11" fmla="*/ 2 h 83"/>
                <a:gd name="T12" fmla="*/ 46 w 47"/>
                <a:gd name="T13" fmla="*/ 0 h 83"/>
                <a:gd name="T14" fmla="*/ 46 w 47"/>
                <a:gd name="T15" fmla="*/ 0 h 83"/>
                <a:gd name="T16" fmla="*/ 42 w 47"/>
                <a:gd name="T17" fmla="*/ 31 h 83"/>
                <a:gd name="T18" fmla="*/ 33 w 47"/>
                <a:gd name="T19" fmla="*/ 34 h 83"/>
                <a:gd name="T20" fmla="*/ 41 w 47"/>
                <a:gd name="T21" fmla="*/ 34 h 83"/>
                <a:gd name="T22" fmla="*/ 38 w 47"/>
                <a:gd name="T23" fmla="*/ 41 h 83"/>
                <a:gd name="T24" fmla="*/ 28 w 47"/>
                <a:gd name="T25" fmla="*/ 44 h 83"/>
                <a:gd name="T26" fmla="*/ 37 w 47"/>
                <a:gd name="T27" fmla="*/ 44 h 83"/>
                <a:gd name="T28" fmla="*/ 14 w 47"/>
                <a:gd name="T29" fmla="*/ 70 h 83"/>
                <a:gd name="T30" fmla="*/ 8 w 47"/>
                <a:gd name="T31" fmla="*/ 70 h 83"/>
                <a:gd name="T32" fmla="*/ 4 w 47"/>
                <a:gd name="T33" fmla="*/ 81 h 83"/>
                <a:gd name="T34" fmla="*/ 2 w 47"/>
                <a:gd name="T35" fmla="*/ 83 h 83"/>
                <a:gd name="T36" fmla="*/ 0 w 47"/>
                <a:gd name="T37" fmla="*/ 80 h 83"/>
                <a:gd name="T38" fmla="*/ 5 w 47"/>
                <a:gd name="T39"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83">
                  <a:moveTo>
                    <a:pt x="5" y="68"/>
                  </a:moveTo>
                  <a:cubicBezTo>
                    <a:pt x="4" y="26"/>
                    <a:pt x="35" y="6"/>
                    <a:pt x="44" y="1"/>
                  </a:cubicBezTo>
                  <a:cubicBezTo>
                    <a:pt x="44" y="1"/>
                    <a:pt x="44" y="1"/>
                    <a:pt x="44" y="1"/>
                  </a:cubicBezTo>
                  <a:cubicBezTo>
                    <a:pt x="35" y="11"/>
                    <a:pt x="24" y="27"/>
                    <a:pt x="15" y="47"/>
                  </a:cubicBezTo>
                  <a:cubicBezTo>
                    <a:pt x="16" y="51"/>
                    <a:pt x="16" y="51"/>
                    <a:pt x="16" y="51"/>
                  </a:cubicBezTo>
                  <a:cubicBezTo>
                    <a:pt x="28" y="26"/>
                    <a:pt x="38" y="11"/>
                    <a:pt x="44" y="2"/>
                  </a:cubicBezTo>
                  <a:cubicBezTo>
                    <a:pt x="45" y="1"/>
                    <a:pt x="45" y="1"/>
                    <a:pt x="46" y="0"/>
                  </a:cubicBezTo>
                  <a:cubicBezTo>
                    <a:pt x="46" y="0"/>
                    <a:pt x="46" y="0"/>
                    <a:pt x="46" y="0"/>
                  </a:cubicBezTo>
                  <a:cubicBezTo>
                    <a:pt x="46" y="0"/>
                    <a:pt x="47" y="14"/>
                    <a:pt x="42" y="31"/>
                  </a:cubicBezTo>
                  <a:cubicBezTo>
                    <a:pt x="33" y="34"/>
                    <a:pt x="33" y="34"/>
                    <a:pt x="33" y="34"/>
                  </a:cubicBezTo>
                  <a:cubicBezTo>
                    <a:pt x="41" y="34"/>
                    <a:pt x="41" y="34"/>
                    <a:pt x="41" y="34"/>
                  </a:cubicBezTo>
                  <a:cubicBezTo>
                    <a:pt x="40" y="36"/>
                    <a:pt x="39" y="39"/>
                    <a:pt x="38" y="41"/>
                  </a:cubicBezTo>
                  <a:cubicBezTo>
                    <a:pt x="28" y="44"/>
                    <a:pt x="28" y="44"/>
                    <a:pt x="28" y="44"/>
                  </a:cubicBezTo>
                  <a:cubicBezTo>
                    <a:pt x="37" y="44"/>
                    <a:pt x="37" y="44"/>
                    <a:pt x="37" y="44"/>
                  </a:cubicBezTo>
                  <a:cubicBezTo>
                    <a:pt x="32" y="54"/>
                    <a:pt x="25" y="63"/>
                    <a:pt x="14" y="70"/>
                  </a:cubicBezTo>
                  <a:cubicBezTo>
                    <a:pt x="8" y="70"/>
                    <a:pt x="8" y="70"/>
                    <a:pt x="8" y="70"/>
                  </a:cubicBezTo>
                  <a:cubicBezTo>
                    <a:pt x="4" y="81"/>
                    <a:pt x="4" y="81"/>
                    <a:pt x="4" y="81"/>
                  </a:cubicBezTo>
                  <a:cubicBezTo>
                    <a:pt x="4" y="82"/>
                    <a:pt x="3" y="83"/>
                    <a:pt x="2" y="83"/>
                  </a:cubicBezTo>
                  <a:cubicBezTo>
                    <a:pt x="1" y="82"/>
                    <a:pt x="0" y="81"/>
                    <a:pt x="0" y="80"/>
                  </a:cubicBezTo>
                  <a:lnTo>
                    <a:pt x="5" y="68"/>
                  </a:ln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18" name="Rectangle 435"/>
            <p:cNvSpPr>
              <a:spLocks noChangeArrowheads="1"/>
            </p:cNvSpPr>
            <p:nvPr/>
          </p:nvSpPr>
          <p:spPr bwMode="auto">
            <a:xfrm>
              <a:off x="6023501" y="4376671"/>
              <a:ext cx="57631" cy="6825"/>
            </a:xfrm>
            <a:prstGeom prst="rect">
              <a:avLst/>
            </a:pr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grpSp>
        <p:nvGrpSpPr>
          <p:cNvPr id="4" name="组合 3"/>
          <p:cNvGrpSpPr/>
          <p:nvPr/>
        </p:nvGrpSpPr>
        <p:grpSpPr>
          <a:xfrm>
            <a:off x="6517219" y="4177725"/>
            <a:ext cx="265440" cy="265441"/>
            <a:chOff x="6517219" y="4177725"/>
            <a:chExt cx="265440" cy="265441"/>
          </a:xfrm>
          <a:effectLst>
            <a:outerShdw blurRad="50800" dist="38100" dir="2700000" algn="tl" rotWithShape="0">
              <a:prstClr val="black">
                <a:alpha val="40000"/>
              </a:prstClr>
            </a:outerShdw>
          </a:effectLst>
        </p:grpSpPr>
        <p:sp>
          <p:nvSpPr>
            <p:cNvPr id="21" name="Oval 882"/>
            <p:cNvSpPr>
              <a:spLocks noChangeArrowheads="1"/>
            </p:cNvSpPr>
            <p:nvPr/>
          </p:nvSpPr>
          <p:spPr bwMode="auto">
            <a:xfrm>
              <a:off x="6517219" y="4177725"/>
              <a:ext cx="265440" cy="265441"/>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22" name="Freeform 883"/>
            <p:cNvSpPr/>
            <p:nvPr/>
          </p:nvSpPr>
          <p:spPr bwMode="auto">
            <a:xfrm>
              <a:off x="6589512" y="4240926"/>
              <a:ext cx="126401" cy="140528"/>
            </a:xfrm>
            <a:custGeom>
              <a:avLst/>
              <a:gdLst>
                <a:gd name="T0" fmla="*/ 85 w 170"/>
                <a:gd name="T1" fmla="*/ 0 h 189"/>
                <a:gd name="T2" fmla="*/ 0 w 170"/>
                <a:gd name="T3" fmla="*/ 189 h 189"/>
                <a:gd name="T4" fmla="*/ 64 w 170"/>
                <a:gd name="T5" fmla="*/ 137 h 189"/>
                <a:gd name="T6" fmla="*/ 106 w 170"/>
                <a:gd name="T7" fmla="*/ 137 h 189"/>
                <a:gd name="T8" fmla="*/ 170 w 170"/>
                <a:gd name="T9" fmla="*/ 189 h 189"/>
                <a:gd name="T10" fmla="*/ 85 w 170"/>
                <a:gd name="T11" fmla="*/ 0 h 189"/>
              </a:gdLst>
              <a:ahLst/>
              <a:cxnLst>
                <a:cxn ang="0">
                  <a:pos x="T0" y="T1"/>
                </a:cxn>
                <a:cxn ang="0">
                  <a:pos x="T2" y="T3"/>
                </a:cxn>
                <a:cxn ang="0">
                  <a:pos x="T4" y="T5"/>
                </a:cxn>
                <a:cxn ang="0">
                  <a:pos x="T6" y="T7"/>
                </a:cxn>
                <a:cxn ang="0">
                  <a:pos x="T8" y="T9"/>
                </a:cxn>
                <a:cxn ang="0">
                  <a:pos x="T10" y="T11"/>
                </a:cxn>
              </a:cxnLst>
              <a:rect l="0" t="0" r="r" b="b"/>
              <a:pathLst>
                <a:path w="170" h="189">
                  <a:moveTo>
                    <a:pt x="85" y="0"/>
                  </a:moveTo>
                  <a:lnTo>
                    <a:pt x="0" y="189"/>
                  </a:lnTo>
                  <a:lnTo>
                    <a:pt x="64" y="137"/>
                  </a:lnTo>
                  <a:lnTo>
                    <a:pt x="106" y="137"/>
                  </a:lnTo>
                  <a:lnTo>
                    <a:pt x="170" y="189"/>
                  </a:lnTo>
                  <a:lnTo>
                    <a:pt x="85" y="0"/>
                  </a:ln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23" name="Freeform 884"/>
            <p:cNvSpPr/>
            <p:nvPr/>
          </p:nvSpPr>
          <p:spPr bwMode="auto">
            <a:xfrm>
              <a:off x="6585624" y="4240926"/>
              <a:ext cx="126400" cy="140528"/>
            </a:xfrm>
            <a:custGeom>
              <a:avLst/>
              <a:gdLst>
                <a:gd name="T0" fmla="*/ 85 w 170"/>
                <a:gd name="T1" fmla="*/ 0 h 189"/>
                <a:gd name="T2" fmla="*/ 0 w 170"/>
                <a:gd name="T3" fmla="*/ 189 h 189"/>
                <a:gd name="T4" fmla="*/ 64 w 170"/>
                <a:gd name="T5" fmla="*/ 137 h 189"/>
                <a:gd name="T6" fmla="*/ 106 w 170"/>
                <a:gd name="T7" fmla="*/ 137 h 189"/>
                <a:gd name="T8" fmla="*/ 170 w 170"/>
                <a:gd name="T9" fmla="*/ 189 h 189"/>
                <a:gd name="T10" fmla="*/ 85 w 170"/>
                <a:gd name="T11" fmla="*/ 0 h 189"/>
              </a:gdLst>
              <a:ahLst/>
              <a:cxnLst>
                <a:cxn ang="0">
                  <a:pos x="T0" y="T1"/>
                </a:cxn>
                <a:cxn ang="0">
                  <a:pos x="T2" y="T3"/>
                </a:cxn>
                <a:cxn ang="0">
                  <a:pos x="T4" y="T5"/>
                </a:cxn>
                <a:cxn ang="0">
                  <a:pos x="T6" y="T7"/>
                </a:cxn>
                <a:cxn ang="0">
                  <a:pos x="T8" y="T9"/>
                </a:cxn>
                <a:cxn ang="0">
                  <a:pos x="T10" y="T11"/>
                </a:cxn>
              </a:cxnLst>
              <a:rect l="0" t="0" r="r" b="b"/>
              <a:pathLst>
                <a:path w="170" h="189">
                  <a:moveTo>
                    <a:pt x="85" y="0"/>
                  </a:moveTo>
                  <a:lnTo>
                    <a:pt x="0" y="189"/>
                  </a:lnTo>
                  <a:lnTo>
                    <a:pt x="64" y="137"/>
                  </a:lnTo>
                  <a:lnTo>
                    <a:pt x="106" y="137"/>
                  </a:lnTo>
                  <a:lnTo>
                    <a:pt x="170" y="189"/>
                  </a:lnTo>
                  <a:lnTo>
                    <a:pt x="85" y="0"/>
                  </a:lnTo>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5618" y="211761"/>
            <a:ext cx="1620765" cy="1231106"/>
          </a:xfrm>
          <a:prstGeom prst="rect">
            <a:avLst/>
          </a:prstGeom>
        </p:spPr>
        <p:txBody>
          <a:bodyPr wrap="none">
            <a:spAutoFit/>
          </a:bodyPr>
          <a:lstStyle/>
          <a:p>
            <a:pPr marL="0" marR="0" lvl="0" indent="0" algn="ctr" defTabSz="685165"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44546A"/>
                </a:solidFill>
                <a:effectLst/>
                <a:uLnTx/>
                <a:uFillTx/>
                <a:cs typeface="+mn-ea"/>
                <a:sym typeface="+mn-lt"/>
              </a:rPr>
              <a:t>CONTENTS</a:t>
            </a:r>
            <a:endParaRPr kumimoji="0" lang="en-US" altLang="zh-CN" sz="1800" b="1" i="0" u="none" strike="noStrike" kern="1200" cap="none" spc="0" normalizeH="0" baseline="0" noProof="0" dirty="0">
              <a:ln>
                <a:noFill/>
              </a:ln>
              <a:solidFill>
                <a:srgbClr val="44546A"/>
              </a:solidFill>
              <a:effectLst/>
              <a:uLnTx/>
              <a:uFillTx/>
              <a:cs typeface="+mn-ea"/>
              <a:sym typeface="+mn-lt"/>
            </a:endParaRPr>
          </a:p>
          <a:p>
            <a:pPr marL="0" marR="0" lvl="0" indent="0" algn="ctr" defTabSz="685165"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a:noFill/>
                </a:ln>
                <a:solidFill>
                  <a:srgbClr val="44546A"/>
                </a:solidFill>
                <a:effectLst/>
                <a:uLnTx/>
                <a:uFillTx/>
                <a:cs typeface="+mn-ea"/>
                <a:sym typeface="+mn-lt"/>
              </a:rPr>
              <a:t>目录</a:t>
            </a:r>
            <a:endParaRPr kumimoji="0" lang="en-US" altLang="zh-CN" sz="6000" b="1" i="0" u="none" strike="noStrike" kern="1200" cap="none" spc="0" normalizeH="0" baseline="0" noProof="0" dirty="0">
              <a:ln>
                <a:noFill/>
              </a:ln>
              <a:solidFill>
                <a:srgbClr val="44546A"/>
              </a:solidFill>
              <a:effectLst/>
              <a:uLnTx/>
              <a:uFillTx/>
              <a:cs typeface="+mn-ea"/>
              <a:sym typeface="+mn-lt"/>
            </a:endParaRPr>
          </a:p>
        </p:txBody>
      </p:sp>
      <p:sp>
        <p:nvSpPr>
          <p:cNvPr id="8" name="TextBox 6"/>
          <p:cNvSpPr txBox="1">
            <a:spLocks noChangeArrowheads="1"/>
          </p:cNvSpPr>
          <p:nvPr/>
        </p:nvSpPr>
        <p:spPr bwMode="auto">
          <a:xfrm>
            <a:off x="2103755" y="2952115"/>
            <a:ext cx="238823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创业</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0" name="六边形 9"/>
          <p:cNvSpPr/>
          <p:nvPr/>
        </p:nvSpPr>
        <p:spPr>
          <a:xfrm>
            <a:off x="1072502" y="2963449"/>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1</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3" name="TextBox 6"/>
          <p:cNvSpPr txBox="1">
            <a:spLocks noChangeArrowheads="1"/>
          </p:cNvSpPr>
          <p:nvPr/>
        </p:nvSpPr>
        <p:spPr bwMode="auto">
          <a:xfrm>
            <a:off x="5509895" y="2951480"/>
            <a:ext cx="238823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创业精神</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5" name="六边形 14"/>
          <p:cNvSpPr/>
          <p:nvPr/>
        </p:nvSpPr>
        <p:spPr>
          <a:xfrm>
            <a:off x="4495974" y="2960713"/>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2</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7" name="TextBox 6"/>
          <p:cNvSpPr txBox="1">
            <a:spLocks noChangeArrowheads="1"/>
          </p:cNvSpPr>
          <p:nvPr/>
        </p:nvSpPr>
        <p:spPr bwMode="auto">
          <a:xfrm>
            <a:off x="9072245" y="2961005"/>
            <a:ext cx="297053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创业心理</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9" name="六边形 18"/>
          <p:cNvSpPr/>
          <p:nvPr/>
        </p:nvSpPr>
        <p:spPr>
          <a:xfrm>
            <a:off x="8110058" y="2951337"/>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3</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33" name="流程图: 手动输入 32"/>
          <p:cNvSpPr/>
          <p:nvPr/>
        </p:nvSpPr>
        <p:spPr>
          <a:xfrm rot="5400000">
            <a:off x="1502230" y="-805543"/>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流程图: 手动输入 33"/>
          <p:cNvSpPr/>
          <p:nvPr/>
        </p:nvSpPr>
        <p:spPr>
          <a:xfrm rot="16200000">
            <a:off x="9775371" y="-805543"/>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01</a:t>
            </a:r>
            <a:endParaRPr lang="zh-CN" altLang="en-US" sz="3200" dirty="0">
              <a:solidFill>
                <a:srgbClr val="006699"/>
              </a:solidFill>
              <a:cs typeface="+mn-ea"/>
              <a:sym typeface="+mn-lt"/>
            </a:endParaRPr>
          </a:p>
        </p:txBody>
      </p:sp>
      <p:sp>
        <p:nvSpPr>
          <p:cNvPr id="6" name="文本框 11"/>
          <p:cNvSpPr txBox="1"/>
          <p:nvPr/>
        </p:nvSpPr>
        <p:spPr>
          <a:xfrm>
            <a:off x="9851571" y="3113313"/>
            <a:ext cx="2140169"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创业</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8" name="图片 7"/>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一、创业的内涵</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矩形 56"/>
          <p:cNvSpPr/>
          <p:nvPr/>
        </p:nvSpPr>
        <p:spPr>
          <a:xfrm>
            <a:off x="632460" y="1910715"/>
            <a:ext cx="5303520" cy="3830955"/>
          </a:xfrm>
          <a:prstGeom prst="rect">
            <a:avLst/>
          </a:prstGeom>
        </p:spPr>
        <p:txBody>
          <a:bodyPr wrap="square">
            <a:spAutoFit/>
          </a:bodyPr>
          <a:lstStyle/>
          <a:p>
            <a:pPr algn="just" fontAlgn="auto">
              <a:lnSpc>
                <a:spcPct val="150000"/>
              </a:lnSpc>
            </a:pPr>
            <a:r>
              <a:rPr lang="zh-CN" altLang="en-US" i="0" dirty="0">
                <a:solidFill>
                  <a:schemeClr val="tx2"/>
                </a:solidFill>
                <a:effectLst/>
                <a:cs typeface="+mn-ea"/>
                <a:sym typeface="+mn-lt"/>
              </a:rPr>
              <a:t>创业有广义与狭义之分，广义的创业是指所有具有开拓性和创新性特征的、能够进经济价值或社会价值的活动。狭义的创业是指创办企业，指能够创造劳动岗位、增加社会财富的活动。</a:t>
            </a:r>
            <a:endParaRPr lang="zh-CN" altLang="en-US" i="0" dirty="0">
              <a:solidFill>
                <a:schemeClr val="tx2"/>
              </a:solidFill>
              <a:effectLst/>
              <a:cs typeface="+mn-ea"/>
              <a:sym typeface="+mn-lt"/>
            </a:endParaRPr>
          </a:p>
          <a:p>
            <a:pPr algn="just" fontAlgn="auto">
              <a:lnSpc>
                <a:spcPct val="150000"/>
              </a:lnSpc>
            </a:pPr>
            <a:r>
              <a:rPr lang="zh-CN" altLang="en-US" i="0" dirty="0">
                <a:solidFill>
                  <a:schemeClr val="tx2"/>
                </a:solidFill>
                <a:effectLst/>
                <a:cs typeface="+mn-ea"/>
                <a:sym typeface="+mn-lt"/>
              </a:rPr>
              <a:t>《辞海》中对“创业”的定义为：创业，创立基业。“创业”即指开拓、开创新的业绩，与“守成”相对应。关于“业”字，《现代汉语词典》的解释有：行业、学业、职业、事业、产业等。由此看来，“业”字的内涵极为丰富。</a:t>
            </a:r>
            <a:endParaRPr lang="zh-CN" altLang="en-US" i="0" dirty="0">
              <a:solidFill>
                <a:schemeClr val="tx2"/>
              </a:solidFill>
              <a:effectLst/>
              <a:cs typeface="+mn-ea"/>
              <a:sym typeface="+mn-lt"/>
            </a:endParaRPr>
          </a:p>
        </p:txBody>
      </p:sp>
      <p:grpSp>
        <p:nvGrpSpPr>
          <p:cNvPr id="80" name="组合 79"/>
          <p:cNvGrpSpPr/>
          <p:nvPr/>
        </p:nvGrpSpPr>
        <p:grpSpPr>
          <a:xfrm>
            <a:off x="683287" y="1134020"/>
            <a:ext cx="6601974" cy="5240168"/>
            <a:chOff x="796952" y="1894303"/>
            <a:chExt cx="6601974" cy="4978217"/>
          </a:xfrm>
        </p:grpSpPr>
        <p:sp>
          <p:nvSpPr>
            <p:cNvPr id="86" name="等腰三角形 85"/>
            <p:cNvSpPr/>
            <p:nvPr/>
          </p:nvSpPr>
          <p:spPr>
            <a:xfrm>
              <a:off x="6241450" y="2032007"/>
              <a:ext cx="1060704" cy="4840513"/>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2" name="组合 81"/>
            <p:cNvGrpSpPr/>
            <p:nvPr/>
          </p:nvGrpSpPr>
          <p:grpSpPr>
            <a:xfrm>
              <a:off x="796952" y="1894303"/>
              <a:ext cx="6601974" cy="4970953"/>
              <a:chOff x="1299672" y="1879285"/>
              <a:chExt cx="7171203" cy="5434052"/>
            </a:xfrm>
          </p:grpSpPr>
          <p:sp>
            <p:nvSpPr>
              <p:cNvPr id="83" name="平行四边形 82"/>
              <p:cNvSpPr/>
              <p:nvPr/>
            </p:nvSpPr>
            <p:spPr>
              <a:xfrm flipH="1">
                <a:off x="7004932" y="1879285"/>
                <a:ext cx="1465943" cy="5434052"/>
              </a:xfrm>
              <a:prstGeom prst="parallelogram">
                <a:avLst>
                  <a:gd name="adj" fmla="val 68565"/>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矩形 83"/>
              <p:cNvSpPr/>
              <p:nvPr/>
            </p:nvSpPr>
            <p:spPr>
              <a:xfrm>
                <a:off x="1299672" y="1879285"/>
                <a:ext cx="5913928" cy="430942"/>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6" name="图片 5"/>
          <p:cNvPicPr>
            <a:picLocks noChangeAspect="1"/>
          </p:cNvPicPr>
          <p:nvPr/>
        </p:nvPicPr>
        <p:blipFill>
          <a:blip r:embed="rId1"/>
          <a:stretch>
            <a:fillRect/>
          </a:stretch>
        </p:blipFill>
        <p:spPr>
          <a:xfrm>
            <a:off x="7188200" y="1910715"/>
            <a:ext cx="4600575" cy="346583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二、创业的基本特征</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6" name="Picture 6"/>
          <p:cNvPicPr>
            <a:picLocks noChangeAspect="1"/>
          </p:cNvPicPr>
          <p:nvPr/>
        </p:nvPicPr>
        <p:blipFill rotWithShape="1">
          <a:blip r:embed="rId1" cstate="email"/>
          <a:srcRect/>
          <a:stretch>
            <a:fillRect/>
          </a:stretch>
        </p:blipFill>
        <p:spPr>
          <a:xfrm>
            <a:off x="4139177" y="2945583"/>
            <a:ext cx="3913645" cy="2364515"/>
          </a:xfrm>
          <a:prstGeom prst="rect">
            <a:avLst/>
          </a:prstGeom>
        </p:spPr>
      </p:pic>
      <p:sp>
        <p:nvSpPr>
          <p:cNvPr id="10" name="椭圆 9"/>
          <p:cNvSpPr/>
          <p:nvPr/>
        </p:nvSpPr>
        <p:spPr>
          <a:xfrm>
            <a:off x="700525" y="1485110"/>
            <a:ext cx="417820" cy="41782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nvGrpSpPr>
          <p:cNvPr id="11" name="组合 10"/>
          <p:cNvGrpSpPr/>
          <p:nvPr/>
        </p:nvGrpSpPr>
        <p:grpSpPr>
          <a:xfrm>
            <a:off x="747101" y="1559836"/>
            <a:ext cx="268739" cy="267136"/>
            <a:chOff x="2524919" y="875506"/>
            <a:chExt cx="531813" cy="528638"/>
          </a:xfrm>
          <a:solidFill>
            <a:schemeClr val="bg1"/>
          </a:solidFill>
        </p:grpSpPr>
        <p:sp>
          <p:nvSpPr>
            <p:cNvPr id="12" name="Freeform 155"/>
            <p:cNvSpPr/>
            <p:nvPr/>
          </p:nvSpPr>
          <p:spPr bwMode="auto">
            <a:xfrm>
              <a:off x="2604294" y="1027906"/>
              <a:ext cx="201613" cy="144463"/>
            </a:xfrm>
            <a:custGeom>
              <a:avLst/>
              <a:gdLst>
                <a:gd name="T0" fmla="*/ 38 w 74"/>
                <a:gd name="T1" fmla="*/ 53 h 53"/>
                <a:gd name="T2" fmla="*/ 38 w 74"/>
                <a:gd name="T3" fmla="*/ 53 h 53"/>
                <a:gd name="T4" fmla="*/ 6 w 74"/>
                <a:gd name="T5" fmla="*/ 50 h 53"/>
                <a:gd name="T6" fmla="*/ 1 w 74"/>
                <a:gd name="T7" fmla="*/ 45 h 53"/>
                <a:gd name="T8" fmla="*/ 3 w 74"/>
                <a:gd name="T9" fmla="*/ 39 h 53"/>
                <a:gd name="T10" fmla="*/ 46 w 74"/>
                <a:gd name="T11" fmla="*/ 2 h 53"/>
                <a:gd name="T12" fmla="*/ 51 w 74"/>
                <a:gd name="T13" fmla="*/ 0 h 53"/>
                <a:gd name="T14" fmla="*/ 69 w 74"/>
                <a:gd name="T15" fmla="*/ 3 h 53"/>
                <a:gd name="T16" fmla="*/ 74 w 74"/>
                <a:gd name="T17" fmla="*/ 10 h 53"/>
                <a:gd name="T18" fmla="*/ 67 w 74"/>
                <a:gd name="T19" fmla="*/ 15 h 53"/>
                <a:gd name="T20" fmla="*/ 52 w 74"/>
                <a:gd name="T21" fmla="*/ 12 h 53"/>
                <a:gd name="T22" fmla="*/ 21 w 74"/>
                <a:gd name="T23" fmla="*/ 39 h 53"/>
                <a:gd name="T24" fmla="*/ 39 w 74"/>
                <a:gd name="T25" fmla="*/ 41 h 53"/>
                <a:gd name="T26" fmla="*/ 44 w 74"/>
                <a:gd name="T27" fmla="*/ 48 h 53"/>
                <a:gd name="T28" fmla="*/ 38 w 74"/>
                <a:gd name="T2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53">
                  <a:moveTo>
                    <a:pt x="38" y="53"/>
                  </a:moveTo>
                  <a:cubicBezTo>
                    <a:pt x="38" y="53"/>
                    <a:pt x="38" y="53"/>
                    <a:pt x="38" y="53"/>
                  </a:cubicBezTo>
                  <a:cubicBezTo>
                    <a:pt x="6" y="50"/>
                    <a:pt x="6" y="50"/>
                    <a:pt x="6" y="50"/>
                  </a:cubicBezTo>
                  <a:cubicBezTo>
                    <a:pt x="4" y="49"/>
                    <a:pt x="2" y="48"/>
                    <a:pt x="1" y="45"/>
                  </a:cubicBezTo>
                  <a:cubicBezTo>
                    <a:pt x="0" y="43"/>
                    <a:pt x="1" y="41"/>
                    <a:pt x="3" y="39"/>
                  </a:cubicBezTo>
                  <a:cubicBezTo>
                    <a:pt x="46" y="2"/>
                    <a:pt x="46" y="2"/>
                    <a:pt x="46" y="2"/>
                  </a:cubicBezTo>
                  <a:cubicBezTo>
                    <a:pt x="48" y="0"/>
                    <a:pt x="49" y="0"/>
                    <a:pt x="51" y="0"/>
                  </a:cubicBezTo>
                  <a:cubicBezTo>
                    <a:pt x="69" y="3"/>
                    <a:pt x="69" y="3"/>
                    <a:pt x="69" y="3"/>
                  </a:cubicBezTo>
                  <a:cubicBezTo>
                    <a:pt x="72" y="3"/>
                    <a:pt x="74" y="6"/>
                    <a:pt x="74" y="10"/>
                  </a:cubicBezTo>
                  <a:cubicBezTo>
                    <a:pt x="73" y="13"/>
                    <a:pt x="70" y="15"/>
                    <a:pt x="67" y="15"/>
                  </a:cubicBezTo>
                  <a:cubicBezTo>
                    <a:pt x="52" y="12"/>
                    <a:pt x="52" y="12"/>
                    <a:pt x="52" y="12"/>
                  </a:cubicBezTo>
                  <a:cubicBezTo>
                    <a:pt x="21" y="39"/>
                    <a:pt x="21" y="39"/>
                    <a:pt x="21" y="39"/>
                  </a:cubicBezTo>
                  <a:cubicBezTo>
                    <a:pt x="39" y="41"/>
                    <a:pt x="39" y="41"/>
                    <a:pt x="39" y="41"/>
                  </a:cubicBezTo>
                  <a:cubicBezTo>
                    <a:pt x="42" y="42"/>
                    <a:pt x="45" y="45"/>
                    <a:pt x="44" y="48"/>
                  </a:cubicBezTo>
                  <a:cubicBezTo>
                    <a:pt x="44" y="51"/>
                    <a:pt x="41" y="53"/>
                    <a:pt x="3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3" name="Freeform 156"/>
            <p:cNvSpPr/>
            <p:nvPr/>
          </p:nvSpPr>
          <p:spPr bwMode="auto">
            <a:xfrm>
              <a:off x="2772569" y="1137444"/>
              <a:ext cx="144463" cy="188913"/>
            </a:xfrm>
            <a:custGeom>
              <a:avLst/>
              <a:gdLst>
                <a:gd name="T0" fmla="*/ 7 w 53"/>
                <a:gd name="T1" fmla="*/ 69 h 69"/>
                <a:gd name="T2" fmla="*/ 4 w 53"/>
                <a:gd name="T3" fmla="*/ 68 h 69"/>
                <a:gd name="T4" fmla="*/ 1 w 53"/>
                <a:gd name="T5" fmla="*/ 63 h 69"/>
                <a:gd name="T6" fmla="*/ 0 w 53"/>
                <a:gd name="T7" fmla="*/ 32 h 69"/>
                <a:gd name="T8" fmla="*/ 5 w 53"/>
                <a:gd name="T9" fmla="*/ 26 h 69"/>
                <a:gd name="T10" fmla="*/ 12 w 53"/>
                <a:gd name="T11" fmla="*/ 31 h 69"/>
                <a:gd name="T12" fmla="*/ 12 w 53"/>
                <a:gd name="T13" fmla="*/ 49 h 69"/>
                <a:gd name="T14" fmla="*/ 41 w 53"/>
                <a:gd name="T15" fmla="*/ 21 h 69"/>
                <a:gd name="T16" fmla="*/ 39 w 53"/>
                <a:gd name="T17" fmla="*/ 6 h 69"/>
                <a:gd name="T18" fmla="*/ 45 w 53"/>
                <a:gd name="T19" fmla="*/ 0 h 69"/>
                <a:gd name="T20" fmla="*/ 51 w 53"/>
                <a:gd name="T21" fmla="*/ 5 h 69"/>
                <a:gd name="T22" fmla="*/ 53 w 53"/>
                <a:gd name="T23" fmla="*/ 23 h 69"/>
                <a:gd name="T24" fmla="*/ 51 w 53"/>
                <a:gd name="T25" fmla="*/ 27 h 69"/>
                <a:gd name="T26" fmla="*/ 11 w 53"/>
                <a:gd name="T27" fmla="*/ 67 h 69"/>
                <a:gd name="T28" fmla="*/ 7 w 53"/>
                <a:gd name="T2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9">
                  <a:moveTo>
                    <a:pt x="7" y="69"/>
                  </a:moveTo>
                  <a:cubicBezTo>
                    <a:pt x="6" y="69"/>
                    <a:pt x="5" y="68"/>
                    <a:pt x="4" y="68"/>
                  </a:cubicBezTo>
                  <a:cubicBezTo>
                    <a:pt x="2" y="67"/>
                    <a:pt x="1" y="65"/>
                    <a:pt x="1" y="63"/>
                  </a:cubicBezTo>
                  <a:cubicBezTo>
                    <a:pt x="0" y="32"/>
                    <a:pt x="0" y="32"/>
                    <a:pt x="0" y="32"/>
                  </a:cubicBezTo>
                  <a:cubicBezTo>
                    <a:pt x="0" y="29"/>
                    <a:pt x="2" y="26"/>
                    <a:pt x="5" y="26"/>
                  </a:cubicBezTo>
                  <a:cubicBezTo>
                    <a:pt x="9" y="25"/>
                    <a:pt x="11" y="28"/>
                    <a:pt x="12" y="31"/>
                  </a:cubicBezTo>
                  <a:cubicBezTo>
                    <a:pt x="12" y="49"/>
                    <a:pt x="12" y="49"/>
                    <a:pt x="12" y="49"/>
                  </a:cubicBezTo>
                  <a:cubicBezTo>
                    <a:pt x="41" y="21"/>
                    <a:pt x="41" y="21"/>
                    <a:pt x="41" y="21"/>
                  </a:cubicBezTo>
                  <a:cubicBezTo>
                    <a:pt x="39" y="6"/>
                    <a:pt x="39" y="6"/>
                    <a:pt x="39" y="6"/>
                  </a:cubicBezTo>
                  <a:cubicBezTo>
                    <a:pt x="39" y="3"/>
                    <a:pt x="42" y="0"/>
                    <a:pt x="45" y="0"/>
                  </a:cubicBezTo>
                  <a:cubicBezTo>
                    <a:pt x="48" y="0"/>
                    <a:pt x="51" y="2"/>
                    <a:pt x="51" y="5"/>
                  </a:cubicBezTo>
                  <a:cubicBezTo>
                    <a:pt x="53" y="23"/>
                    <a:pt x="53" y="23"/>
                    <a:pt x="53" y="23"/>
                  </a:cubicBezTo>
                  <a:cubicBezTo>
                    <a:pt x="53" y="24"/>
                    <a:pt x="52" y="26"/>
                    <a:pt x="51" y="27"/>
                  </a:cubicBezTo>
                  <a:cubicBezTo>
                    <a:pt x="11" y="67"/>
                    <a:pt x="11" y="67"/>
                    <a:pt x="11" y="67"/>
                  </a:cubicBezTo>
                  <a:cubicBezTo>
                    <a:pt x="10" y="68"/>
                    <a:pt x="8" y="69"/>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4" name="Freeform 157"/>
            <p:cNvSpPr>
              <a:spLocks noEditPoints="1"/>
            </p:cNvSpPr>
            <p:nvPr/>
          </p:nvSpPr>
          <p:spPr bwMode="auto">
            <a:xfrm>
              <a:off x="2696369" y="875506"/>
              <a:ext cx="360363" cy="363538"/>
            </a:xfrm>
            <a:custGeom>
              <a:avLst/>
              <a:gdLst>
                <a:gd name="T0" fmla="*/ 130 w 132"/>
                <a:gd name="T1" fmla="*/ 1 h 133"/>
                <a:gd name="T2" fmla="*/ 127 w 132"/>
                <a:gd name="T3" fmla="*/ 0 h 133"/>
                <a:gd name="T4" fmla="*/ 1 w 132"/>
                <a:gd name="T5" fmla="*/ 102 h 133"/>
                <a:gd name="T6" fmla="*/ 1 w 132"/>
                <a:gd name="T7" fmla="*/ 107 h 133"/>
                <a:gd name="T8" fmla="*/ 27 w 132"/>
                <a:gd name="T9" fmla="*/ 131 h 133"/>
                <a:gd name="T10" fmla="*/ 30 w 132"/>
                <a:gd name="T11" fmla="*/ 133 h 133"/>
                <a:gd name="T12" fmla="*/ 31 w 132"/>
                <a:gd name="T13" fmla="*/ 132 h 133"/>
                <a:gd name="T14" fmla="*/ 131 w 132"/>
                <a:gd name="T15" fmla="*/ 5 h 133"/>
                <a:gd name="T16" fmla="*/ 130 w 132"/>
                <a:gd name="T17" fmla="*/ 1 h 133"/>
                <a:gd name="T18" fmla="*/ 81 w 132"/>
                <a:gd name="T19" fmla="*/ 51 h 133"/>
                <a:gd name="T20" fmla="*/ 42 w 132"/>
                <a:gd name="T21" fmla="*/ 93 h 133"/>
                <a:gd name="T22" fmla="*/ 39 w 132"/>
                <a:gd name="T23" fmla="*/ 94 h 133"/>
                <a:gd name="T24" fmla="*/ 37 w 132"/>
                <a:gd name="T25" fmla="*/ 93 h 133"/>
                <a:gd name="T26" fmla="*/ 36 w 132"/>
                <a:gd name="T27" fmla="*/ 87 h 133"/>
                <a:gd name="T28" fmla="*/ 75 w 132"/>
                <a:gd name="T29" fmla="*/ 45 h 133"/>
                <a:gd name="T30" fmla="*/ 81 w 132"/>
                <a:gd name="T31" fmla="*/ 45 h 133"/>
                <a:gd name="T32" fmla="*/ 81 w 132"/>
                <a:gd name="T33" fmla="*/ 5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 h="133">
                  <a:moveTo>
                    <a:pt x="130" y="1"/>
                  </a:moveTo>
                  <a:cubicBezTo>
                    <a:pt x="129" y="0"/>
                    <a:pt x="128" y="0"/>
                    <a:pt x="127" y="0"/>
                  </a:cubicBezTo>
                  <a:cubicBezTo>
                    <a:pt x="56" y="11"/>
                    <a:pt x="3" y="98"/>
                    <a:pt x="1" y="102"/>
                  </a:cubicBezTo>
                  <a:cubicBezTo>
                    <a:pt x="0" y="104"/>
                    <a:pt x="0" y="106"/>
                    <a:pt x="1" y="107"/>
                  </a:cubicBezTo>
                  <a:cubicBezTo>
                    <a:pt x="27" y="131"/>
                    <a:pt x="27" y="131"/>
                    <a:pt x="27" y="131"/>
                  </a:cubicBezTo>
                  <a:cubicBezTo>
                    <a:pt x="28" y="132"/>
                    <a:pt x="29" y="133"/>
                    <a:pt x="30" y="133"/>
                  </a:cubicBezTo>
                  <a:cubicBezTo>
                    <a:pt x="30" y="133"/>
                    <a:pt x="31" y="132"/>
                    <a:pt x="31" y="132"/>
                  </a:cubicBezTo>
                  <a:cubicBezTo>
                    <a:pt x="112" y="93"/>
                    <a:pt x="131" y="6"/>
                    <a:pt x="131" y="5"/>
                  </a:cubicBezTo>
                  <a:cubicBezTo>
                    <a:pt x="132" y="4"/>
                    <a:pt x="131" y="2"/>
                    <a:pt x="130" y="1"/>
                  </a:cubicBezTo>
                  <a:close/>
                  <a:moveTo>
                    <a:pt x="81" y="51"/>
                  </a:moveTo>
                  <a:cubicBezTo>
                    <a:pt x="42" y="93"/>
                    <a:pt x="42" y="93"/>
                    <a:pt x="42" y="93"/>
                  </a:cubicBezTo>
                  <a:cubicBezTo>
                    <a:pt x="42" y="94"/>
                    <a:pt x="40" y="94"/>
                    <a:pt x="39" y="94"/>
                  </a:cubicBezTo>
                  <a:cubicBezTo>
                    <a:pt x="38" y="94"/>
                    <a:pt x="37" y="94"/>
                    <a:pt x="37" y="93"/>
                  </a:cubicBezTo>
                  <a:cubicBezTo>
                    <a:pt x="35" y="92"/>
                    <a:pt x="35" y="89"/>
                    <a:pt x="36" y="87"/>
                  </a:cubicBezTo>
                  <a:cubicBezTo>
                    <a:pt x="75" y="45"/>
                    <a:pt x="75" y="45"/>
                    <a:pt x="75" y="45"/>
                  </a:cubicBezTo>
                  <a:cubicBezTo>
                    <a:pt x="77" y="44"/>
                    <a:pt x="79" y="44"/>
                    <a:pt x="81" y="45"/>
                  </a:cubicBezTo>
                  <a:cubicBezTo>
                    <a:pt x="83" y="47"/>
                    <a:pt x="83" y="49"/>
                    <a:pt x="8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5" name="Freeform 158"/>
            <p:cNvSpPr/>
            <p:nvPr/>
          </p:nvSpPr>
          <p:spPr bwMode="auto">
            <a:xfrm>
              <a:off x="2524919" y="1170781"/>
              <a:ext cx="168275" cy="98425"/>
            </a:xfrm>
            <a:custGeom>
              <a:avLst/>
              <a:gdLst>
                <a:gd name="T0" fmla="*/ 4 w 62"/>
                <a:gd name="T1" fmla="*/ 36 h 36"/>
                <a:gd name="T2" fmla="*/ 1 w 62"/>
                <a:gd name="T3" fmla="*/ 34 h 36"/>
                <a:gd name="T4" fmla="*/ 3 w 62"/>
                <a:gd name="T5" fmla="*/ 28 h 36"/>
                <a:gd name="T6" fmla="*/ 56 w 62"/>
                <a:gd name="T7" fmla="*/ 1 h 36"/>
                <a:gd name="T8" fmla="*/ 61 w 62"/>
                <a:gd name="T9" fmla="*/ 3 h 36"/>
                <a:gd name="T10" fmla="*/ 59 w 62"/>
                <a:gd name="T11" fmla="*/ 8 h 36"/>
                <a:gd name="T12" fmla="*/ 6 w 62"/>
                <a:gd name="T13" fmla="*/ 35 h 36"/>
                <a:gd name="T14" fmla="*/ 4 w 62"/>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6">
                  <a:moveTo>
                    <a:pt x="4" y="36"/>
                  </a:moveTo>
                  <a:cubicBezTo>
                    <a:pt x="3" y="36"/>
                    <a:pt x="1" y="35"/>
                    <a:pt x="1" y="34"/>
                  </a:cubicBezTo>
                  <a:cubicBezTo>
                    <a:pt x="0" y="32"/>
                    <a:pt x="1" y="29"/>
                    <a:pt x="3" y="28"/>
                  </a:cubicBezTo>
                  <a:cubicBezTo>
                    <a:pt x="56" y="1"/>
                    <a:pt x="56" y="1"/>
                    <a:pt x="56" y="1"/>
                  </a:cubicBezTo>
                  <a:cubicBezTo>
                    <a:pt x="57" y="0"/>
                    <a:pt x="60" y="1"/>
                    <a:pt x="61" y="3"/>
                  </a:cubicBezTo>
                  <a:cubicBezTo>
                    <a:pt x="62" y="5"/>
                    <a:pt x="61" y="7"/>
                    <a:pt x="59" y="8"/>
                  </a:cubicBezTo>
                  <a:cubicBezTo>
                    <a:pt x="6" y="35"/>
                    <a:pt x="6" y="35"/>
                    <a:pt x="6" y="35"/>
                  </a:cubicBezTo>
                  <a:cubicBezTo>
                    <a:pt x="6" y="36"/>
                    <a:pt x="5"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6" name="Freeform 159"/>
            <p:cNvSpPr/>
            <p:nvPr/>
          </p:nvSpPr>
          <p:spPr bwMode="auto">
            <a:xfrm>
              <a:off x="2661444" y="1243806"/>
              <a:ext cx="103188" cy="160338"/>
            </a:xfrm>
            <a:custGeom>
              <a:avLst/>
              <a:gdLst>
                <a:gd name="T0" fmla="*/ 5 w 38"/>
                <a:gd name="T1" fmla="*/ 59 h 59"/>
                <a:gd name="T2" fmla="*/ 3 w 38"/>
                <a:gd name="T3" fmla="*/ 59 h 59"/>
                <a:gd name="T4" fmla="*/ 1 w 38"/>
                <a:gd name="T5" fmla="*/ 53 h 59"/>
                <a:gd name="T6" fmla="*/ 30 w 38"/>
                <a:gd name="T7" fmla="*/ 3 h 59"/>
                <a:gd name="T8" fmla="*/ 35 w 38"/>
                <a:gd name="T9" fmla="*/ 1 h 59"/>
                <a:gd name="T10" fmla="*/ 36 w 38"/>
                <a:gd name="T11" fmla="*/ 7 h 59"/>
                <a:gd name="T12" fmla="*/ 8 w 38"/>
                <a:gd name="T13" fmla="*/ 57 h 59"/>
                <a:gd name="T14" fmla="*/ 5 w 38"/>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59">
                  <a:moveTo>
                    <a:pt x="5" y="59"/>
                  </a:moveTo>
                  <a:cubicBezTo>
                    <a:pt x="4" y="59"/>
                    <a:pt x="3" y="59"/>
                    <a:pt x="3" y="59"/>
                  </a:cubicBezTo>
                  <a:cubicBezTo>
                    <a:pt x="1" y="57"/>
                    <a:pt x="0" y="55"/>
                    <a:pt x="1" y="53"/>
                  </a:cubicBezTo>
                  <a:cubicBezTo>
                    <a:pt x="30" y="3"/>
                    <a:pt x="30" y="3"/>
                    <a:pt x="30" y="3"/>
                  </a:cubicBezTo>
                  <a:cubicBezTo>
                    <a:pt x="31" y="1"/>
                    <a:pt x="33" y="0"/>
                    <a:pt x="35" y="1"/>
                  </a:cubicBezTo>
                  <a:cubicBezTo>
                    <a:pt x="37" y="2"/>
                    <a:pt x="38" y="5"/>
                    <a:pt x="36" y="7"/>
                  </a:cubicBezTo>
                  <a:cubicBezTo>
                    <a:pt x="8" y="57"/>
                    <a:pt x="8" y="57"/>
                    <a:pt x="8" y="57"/>
                  </a:cubicBezTo>
                  <a:cubicBezTo>
                    <a:pt x="7" y="58"/>
                    <a:pt x="6" y="59"/>
                    <a:pt x="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7" name="Freeform 160"/>
            <p:cNvSpPr/>
            <p:nvPr/>
          </p:nvSpPr>
          <p:spPr bwMode="auto">
            <a:xfrm>
              <a:off x="2601119" y="1270794"/>
              <a:ext cx="95250" cy="123825"/>
            </a:xfrm>
            <a:custGeom>
              <a:avLst/>
              <a:gdLst>
                <a:gd name="T0" fmla="*/ 5 w 35"/>
                <a:gd name="T1" fmla="*/ 45 h 45"/>
                <a:gd name="T2" fmla="*/ 2 w 35"/>
                <a:gd name="T3" fmla="*/ 44 h 45"/>
                <a:gd name="T4" fmla="*/ 1 w 35"/>
                <a:gd name="T5" fmla="*/ 39 h 45"/>
                <a:gd name="T6" fmla="*/ 28 w 35"/>
                <a:gd name="T7" fmla="*/ 2 h 45"/>
                <a:gd name="T8" fmla="*/ 33 w 35"/>
                <a:gd name="T9" fmla="*/ 1 h 45"/>
                <a:gd name="T10" fmla="*/ 34 w 35"/>
                <a:gd name="T11" fmla="*/ 7 h 45"/>
                <a:gd name="T12" fmla="*/ 8 w 35"/>
                <a:gd name="T13" fmla="*/ 44 h 45"/>
                <a:gd name="T14" fmla="*/ 5 w 3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45">
                  <a:moveTo>
                    <a:pt x="5" y="45"/>
                  </a:moveTo>
                  <a:cubicBezTo>
                    <a:pt x="4" y="45"/>
                    <a:pt x="3" y="45"/>
                    <a:pt x="2" y="44"/>
                  </a:cubicBezTo>
                  <a:cubicBezTo>
                    <a:pt x="1" y="43"/>
                    <a:pt x="0" y="41"/>
                    <a:pt x="1" y="39"/>
                  </a:cubicBezTo>
                  <a:cubicBezTo>
                    <a:pt x="28" y="2"/>
                    <a:pt x="28" y="2"/>
                    <a:pt x="28" y="2"/>
                  </a:cubicBezTo>
                  <a:cubicBezTo>
                    <a:pt x="29" y="1"/>
                    <a:pt x="31" y="0"/>
                    <a:pt x="33" y="1"/>
                  </a:cubicBezTo>
                  <a:cubicBezTo>
                    <a:pt x="35" y="3"/>
                    <a:pt x="35" y="5"/>
                    <a:pt x="34" y="7"/>
                  </a:cubicBezTo>
                  <a:cubicBezTo>
                    <a:pt x="8" y="44"/>
                    <a:pt x="8" y="44"/>
                    <a:pt x="8" y="44"/>
                  </a:cubicBezTo>
                  <a:cubicBezTo>
                    <a:pt x="7" y="45"/>
                    <a:pt x="6" y="45"/>
                    <a:pt x="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8" name="Freeform 161"/>
            <p:cNvSpPr/>
            <p:nvPr/>
          </p:nvSpPr>
          <p:spPr bwMode="auto">
            <a:xfrm>
              <a:off x="2585244" y="1219994"/>
              <a:ext cx="107950" cy="84138"/>
            </a:xfrm>
            <a:custGeom>
              <a:avLst/>
              <a:gdLst>
                <a:gd name="T0" fmla="*/ 4 w 40"/>
                <a:gd name="T1" fmla="*/ 31 h 31"/>
                <a:gd name="T2" fmla="*/ 1 w 40"/>
                <a:gd name="T3" fmla="*/ 29 h 31"/>
                <a:gd name="T4" fmla="*/ 2 w 40"/>
                <a:gd name="T5" fmla="*/ 24 h 31"/>
                <a:gd name="T6" fmla="*/ 33 w 40"/>
                <a:gd name="T7" fmla="*/ 1 h 31"/>
                <a:gd name="T8" fmla="*/ 39 w 40"/>
                <a:gd name="T9" fmla="*/ 2 h 31"/>
                <a:gd name="T10" fmla="*/ 38 w 40"/>
                <a:gd name="T11" fmla="*/ 7 h 31"/>
                <a:gd name="T12" fmla="*/ 7 w 40"/>
                <a:gd name="T13" fmla="*/ 30 h 31"/>
                <a:gd name="T14" fmla="*/ 4 w 40"/>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1">
                  <a:moveTo>
                    <a:pt x="4" y="31"/>
                  </a:moveTo>
                  <a:cubicBezTo>
                    <a:pt x="3" y="31"/>
                    <a:pt x="2" y="30"/>
                    <a:pt x="1" y="29"/>
                  </a:cubicBezTo>
                  <a:cubicBezTo>
                    <a:pt x="0" y="28"/>
                    <a:pt x="0" y="25"/>
                    <a:pt x="2" y="24"/>
                  </a:cubicBezTo>
                  <a:cubicBezTo>
                    <a:pt x="33" y="1"/>
                    <a:pt x="33" y="1"/>
                    <a:pt x="33" y="1"/>
                  </a:cubicBezTo>
                  <a:cubicBezTo>
                    <a:pt x="35" y="0"/>
                    <a:pt x="37" y="0"/>
                    <a:pt x="39" y="2"/>
                  </a:cubicBezTo>
                  <a:cubicBezTo>
                    <a:pt x="40" y="4"/>
                    <a:pt x="39" y="6"/>
                    <a:pt x="38" y="7"/>
                  </a:cubicBezTo>
                  <a:cubicBezTo>
                    <a:pt x="7" y="30"/>
                    <a:pt x="7" y="30"/>
                    <a:pt x="7" y="30"/>
                  </a:cubicBezTo>
                  <a:cubicBezTo>
                    <a:pt x="6" y="31"/>
                    <a:pt x="5" y="31"/>
                    <a:pt x="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sp>
        <p:nvSpPr>
          <p:cNvPr id="19" name="椭圆 18"/>
          <p:cNvSpPr/>
          <p:nvPr/>
        </p:nvSpPr>
        <p:spPr>
          <a:xfrm>
            <a:off x="670659" y="4623680"/>
            <a:ext cx="417820" cy="41782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65000"/>
                  <a:lumOff val="35000"/>
                </a:schemeClr>
              </a:solidFill>
              <a:cs typeface="+mn-ea"/>
              <a:sym typeface="+mn-lt"/>
            </a:endParaRPr>
          </a:p>
        </p:txBody>
      </p:sp>
      <p:grpSp>
        <p:nvGrpSpPr>
          <p:cNvPr id="20" name="组合 19"/>
          <p:cNvGrpSpPr/>
          <p:nvPr/>
        </p:nvGrpSpPr>
        <p:grpSpPr>
          <a:xfrm>
            <a:off x="771595" y="4727318"/>
            <a:ext cx="245179" cy="199480"/>
            <a:chOff x="3669507" y="935831"/>
            <a:chExt cx="536575" cy="436563"/>
          </a:xfrm>
          <a:solidFill>
            <a:schemeClr val="bg1">
              <a:lumMod val="95000"/>
            </a:schemeClr>
          </a:solidFill>
        </p:grpSpPr>
        <p:sp>
          <p:nvSpPr>
            <p:cNvPr id="21" name="Freeform 152"/>
            <p:cNvSpPr/>
            <p:nvPr/>
          </p:nvSpPr>
          <p:spPr bwMode="auto">
            <a:xfrm>
              <a:off x="3669507" y="1000919"/>
              <a:ext cx="517525" cy="171450"/>
            </a:xfrm>
            <a:custGeom>
              <a:avLst/>
              <a:gdLst>
                <a:gd name="T0" fmla="*/ 189 w 190"/>
                <a:gd name="T1" fmla="*/ 21 h 63"/>
                <a:gd name="T2" fmla="*/ 187 w 190"/>
                <a:gd name="T3" fmla="*/ 18 h 63"/>
                <a:gd name="T4" fmla="*/ 127 w 190"/>
                <a:gd name="T5" fmla="*/ 0 h 63"/>
                <a:gd name="T6" fmla="*/ 127 w 190"/>
                <a:gd name="T7" fmla="*/ 2 h 63"/>
                <a:gd name="T8" fmla="*/ 125 w 190"/>
                <a:gd name="T9" fmla="*/ 7 h 63"/>
                <a:gd name="T10" fmla="*/ 82 w 190"/>
                <a:gd name="T11" fmla="*/ 19 h 63"/>
                <a:gd name="T12" fmla="*/ 59 w 190"/>
                <a:gd name="T13" fmla="*/ 16 h 63"/>
                <a:gd name="T14" fmla="*/ 56 w 190"/>
                <a:gd name="T15" fmla="*/ 12 h 63"/>
                <a:gd name="T16" fmla="*/ 56 w 190"/>
                <a:gd name="T17" fmla="*/ 10 h 63"/>
                <a:gd name="T18" fmla="*/ 2 w 190"/>
                <a:gd name="T19" fmla="*/ 42 h 63"/>
                <a:gd name="T20" fmla="*/ 2 w 190"/>
                <a:gd name="T21" fmla="*/ 42 h 63"/>
                <a:gd name="T22" fmla="*/ 2 w 190"/>
                <a:gd name="T23" fmla="*/ 42 h 63"/>
                <a:gd name="T24" fmla="*/ 1 w 190"/>
                <a:gd name="T25" fmla="*/ 43 h 63"/>
                <a:gd name="T26" fmla="*/ 1 w 190"/>
                <a:gd name="T27" fmla="*/ 44 h 63"/>
                <a:gd name="T28" fmla="*/ 0 w 190"/>
                <a:gd name="T29" fmla="*/ 45 h 63"/>
                <a:gd name="T30" fmla="*/ 0 w 190"/>
                <a:gd name="T31" fmla="*/ 45 h 63"/>
                <a:gd name="T32" fmla="*/ 0 w 190"/>
                <a:gd name="T33" fmla="*/ 46 h 63"/>
                <a:gd name="T34" fmla="*/ 0 w 190"/>
                <a:gd name="T35" fmla="*/ 47 h 63"/>
                <a:gd name="T36" fmla="*/ 1 w 190"/>
                <a:gd name="T37" fmla="*/ 48 h 63"/>
                <a:gd name="T38" fmla="*/ 1 w 190"/>
                <a:gd name="T39" fmla="*/ 48 h 63"/>
                <a:gd name="T40" fmla="*/ 2 w 190"/>
                <a:gd name="T41" fmla="*/ 49 h 63"/>
                <a:gd name="T42" fmla="*/ 2 w 190"/>
                <a:gd name="T43" fmla="*/ 49 h 63"/>
                <a:gd name="T44" fmla="*/ 80 w 190"/>
                <a:gd name="T45" fmla="*/ 63 h 63"/>
                <a:gd name="T46" fmla="*/ 187 w 190"/>
                <a:gd name="T47" fmla="*/ 26 h 63"/>
                <a:gd name="T48" fmla="*/ 188 w 190"/>
                <a:gd name="T49" fmla="*/ 25 h 63"/>
                <a:gd name="T50" fmla="*/ 189 w 190"/>
                <a:gd name="T51" fmla="*/ 2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0" h="63">
                  <a:moveTo>
                    <a:pt x="189" y="21"/>
                  </a:moveTo>
                  <a:cubicBezTo>
                    <a:pt x="189" y="20"/>
                    <a:pt x="188" y="19"/>
                    <a:pt x="187" y="18"/>
                  </a:cubicBezTo>
                  <a:cubicBezTo>
                    <a:pt x="127" y="0"/>
                    <a:pt x="127" y="0"/>
                    <a:pt x="127" y="0"/>
                  </a:cubicBezTo>
                  <a:cubicBezTo>
                    <a:pt x="127" y="1"/>
                    <a:pt x="127" y="2"/>
                    <a:pt x="127" y="2"/>
                  </a:cubicBezTo>
                  <a:cubicBezTo>
                    <a:pt x="127" y="4"/>
                    <a:pt x="127" y="6"/>
                    <a:pt x="125" y="7"/>
                  </a:cubicBezTo>
                  <a:cubicBezTo>
                    <a:pt x="112" y="15"/>
                    <a:pt x="98" y="19"/>
                    <a:pt x="82" y="19"/>
                  </a:cubicBezTo>
                  <a:cubicBezTo>
                    <a:pt x="72" y="19"/>
                    <a:pt x="64" y="17"/>
                    <a:pt x="59" y="16"/>
                  </a:cubicBezTo>
                  <a:cubicBezTo>
                    <a:pt x="57" y="15"/>
                    <a:pt x="56" y="14"/>
                    <a:pt x="56" y="12"/>
                  </a:cubicBezTo>
                  <a:cubicBezTo>
                    <a:pt x="56" y="12"/>
                    <a:pt x="56" y="11"/>
                    <a:pt x="56" y="10"/>
                  </a:cubicBezTo>
                  <a:cubicBezTo>
                    <a:pt x="2" y="42"/>
                    <a:pt x="2" y="42"/>
                    <a:pt x="2" y="42"/>
                  </a:cubicBezTo>
                  <a:cubicBezTo>
                    <a:pt x="2" y="42"/>
                    <a:pt x="2" y="42"/>
                    <a:pt x="2" y="42"/>
                  </a:cubicBezTo>
                  <a:cubicBezTo>
                    <a:pt x="2" y="42"/>
                    <a:pt x="2" y="42"/>
                    <a:pt x="2" y="42"/>
                  </a:cubicBezTo>
                  <a:cubicBezTo>
                    <a:pt x="1" y="43"/>
                    <a:pt x="1" y="43"/>
                    <a:pt x="1" y="43"/>
                  </a:cubicBezTo>
                  <a:cubicBezTo>
                    <a:pt x="1" y="43"/>
                    <a:pt x="1" y="44"/>
                    <a:pt x="1" y="44"/>
                  </a:cubicBezTo>
                  <a:cubicBezTo>
                    <a:pt x="0" y="44"/>
                    <a:pt x="0" y="44"/>
                    <a:pt x="0" y="45"/>
                  </a:cubicBezTo>
                  <a:cubicBezTo>
                    <a:pt x="0" y="45"/>
                    <a:pt x="0" y="45"/>
                    <a:pt x="0" y="45"/>
                  </a:cubicBezTo>
                  <a:cubicBezTo>
                    <a:pt x="0" y="45"/>
                    <a:pt x="0" y="46"/>
                    <a:pt x="0" y="46"/>
                  </a:cubicBezTo>
                  <a:cubicBezTo>
                    <a:pt x="0" y="46"/>
                    <a:pt x="0" y="47"/>
                    <a:pt x="0" y="47"/>
                  </a:cubicBezTo>
                  <a:cubicBezTo>
                    <a:pt x="0" y="47"/>
                    <a:pt x="0" y="47"/>
                    <a:pt x="1" y="48"/>
                  </a:cubicBezTo>
                  <a:cubicBezTo>
                    <a:pt x="1" y="48"/>
                    <a:pt x="1" y="48"/>
                    <a:pt x="1" y="48"/>
                  </a:cubicBezTo>
                  <a:cubicBezTo>
                    <a:pt x="1" y="48"/>
                    <a:pt x="1" y="49"/>
                    <a:pt x="2" y="49"/>
                  </a:cubicBezTo>
                  <a:cubicBezTo>
                    <a:pt x="2" y="49"/>
                    <a:pt x="2" y="49"/>
                    <a:pt x="2" y="49"/>
                  </a:cubicBezTo>
                  <a:cubicBezTo>
                    <a:pt x="3" y="50"/>
                    <a:pt x="37" y="63"/>
                    <a:pt x="80" y="63"/>
                  </a:cubicBezTo>
                  <a:cubicBezTo>
                    <a:pt x="114" y="63"/>
                    <a:pt x="153" y="55"/>
                    <a:pt x="187" y="26"/>
                  </a:cubicBezTo>
                  <a:cubicBezTo>
                    <a:pt x="187" y="26"/>
                    <a:pt x="188" y="26"/>
                    <a:pt x="188" y="25"/>
                  </a:cubicBezTo>
                  <a:cubicBezTo>
                    <a:pt x="189" y="24"/>
                    <a:pt x="190" y="23"/>
                    <a:pt x="1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22" name="Freeform 153"/>
            <p:cNvSpPr/>
            <p:nvPr/>
          </p:nvSpPr>
          <p:spPr bwMode="auto">
            <a:xfrm>
              <a:off x="3834607" y="935831"/>
              <a:ext cx="166688" cy="109538"/>
            </a:xfrm>
            <a:custGeom>
              <a:avLst/>
              <a:gdLst>
                <a:gd name="T0" fmla="*/ 61 w 61"/>
                <a:gd name="T1" fmla="*/ 26 h 40"/>
                <a:gd name="T2" fmla="*/ 60 w 61"/>
                <a:gd name="T3" fmla="*/ 24 h 40"/>
                <a:gd name="T4" fmla="*/ 31 w 61"/>
                <a:gd name="T5" fmla="*/ 0 h 40"/>
                <a:gd name="T6" fmla="*/ 0 w 61"/>
                <a:gd name="T7" fmla="*/ 31 h 40"/>
                <a:gd name="T8" fmla="*/ 0 w 61"/>
                <a:gd name="T9" fmla="*/ 32 h 40"/>
                <a:gd name="T10" fmla="*/ 0 w 61"/>
                <a:gd name="T11" fmla="*/ 34 h 40"/>
                <a:gd name="T12" fmla="*/ 2 w 61"/>
                <a:gd name="T13" fmla="*/ 37 h 40"/>
                <a:gd name="T14" fmla="*/ 23 w 61"/>
                <a:gd name="T15" fmla="*/ 40 h 40"/>
                <a:gd name="T16" fmla="*/ 59 w 61"/>
                <a:gd name="T17" fmla="*/ 29 h 40"/>
                <a:gd name="T18" fmla="*/ 61 w 61"/>
                <a:gd name="T1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0">
                  <a:moveTo>
                    <a:pt x="61" y="26"/>
                  </a:moveTo>
                  <a:cubicBezTo>
                    <a:pt x="61" y="25"/>
                    <a:pt x="60" y="24"/>
                    <a:pt x="60" y="24"/>
                  </a:cubicBezTo>
                  <a:cubicBezTo>
                    <a:pt x="57" y="10"/>
                    <a:pt x="45" y="0"/>
                    <a:pt x="31" y="0"/>
                  </a:cubicBezTo>
                  <a:cubicBezTo>
                    <a:pt x="14" y="0"/>
                    <a:pt x="0" y="14"/>
                    <a:pt x="0" y="31"/>
                  </a:cubicBezTo>
                  <a:cubicBezTo>
                    <a:pt x="0" y="31"/>
                    <a:pt x="0" y="32"/>
                    <a:pt x="0" y="32"/>
                  </a:cubicBezTo>
                  <a:cubicBezTo>
                    <a:pt x="0" y="33"/>
                    <a:pt x="0" y="33"/>
                    <a:pt x="0" y="34"/>
                  </a:cubicBezTo>
                  <a:cubicBezTo>
                    <a:pt x="0" y="35"/>
                    <a:pt x="1" y="36"/>
                    <a:pt x="2" y="37"/>
                  </a:cubicBezTo>
                  <a:cubicBezTo>
                    <a:pt x="7" y="38"/>
                    <a:pt x="14" y="40"/>
                    <a:pt x="23" y="40"/>
                  </a:cubicBezTo>
                  <a:cubicBezTo>
                    <a:pt x="36" y="40"/>
                    <a:pt x="48" y="36"/>
                    <a:pt x="59" y="29"/>
                  </a:cubicBezTo>
                  <a:cubicBezTo>
                    <a:pt x="60" y="28"/>
                    <a:pt x="61" y="27"/>
                    <a:pt x="6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23" name="Freeform 154"/>
            <p:cNvSpPr/>
            <p:nvPr/>
          </p:nvSpPr>
          <p:spPr bwMode="auto">
            <a:xfrm>
              <a:off x="3674269" y="1085056"/>
              <a:ext cx="531813" cy="287338"/>
            </a:xfrm>
            <a:custGeom>
              <a:avLst/>
              <a:gdLst>
                <a:gd name="T0" fmla="*/ 193 w 195"/>
                <a:gd name="T1" fmla="*/ 97 h 105"/>
                <a:gd name="T2" fmla="*/ 161 w 195"/>
                <a:gd name="T3" fmla="*/ 30 h 105"/>
                <a:gd name="T4" fmla="*/ 185 w 195"/>
                <a:gd name="T5" fmla="*/ 0 h 105"/>
                <a:gd name="T6" fmla="*/ 78 w 195"/>
                <a:gd name="T7" fmla="*/ 37 h 105"/>
                <a:gd name="T8" fmla="*/ 0 w 195"/>
                <a:gd name="T9" fmla="*/ 24 h 105"/>
                <a:gd name="T10" fmla="*/ 0 w 195"/>
                <a:gd name="T11" fmla="*/ 23 h 105"/>
                <a:gd name="T12" fmla="*/ 0 w 195"/>
                <a:gd name="T13" fmla="*/ 23 h 105"/>
                <a:gd name="T14" fmla="*/ 4 w 195"/>
                <a:gd name="T15" fmla="*/ 26 h 105"/>
                <a:gd name="T16" fmla="*/ 41 w 195"/>
                <a:gd name="T17" fmla="*/ 50 h 105"/>
                <a:gd name="T18" fmla="*/ 19 w 195"/>
                <a:gd name="T19" fmla="*/ 97 h 105"/>
                <a:gd name="T20" fmla="*/ 22 w 195"/>
                <a:gd name="T21" fmla="*/ 105 h 105"/>
                <a:gd name="T22" fmla="*/ 25 w 195"/>
                <a:gd name="T23" fmla="*/ 105 h 105"/>
                <a:gd name="T24" fmla="*/ 30 w 195"/>
                <a:gd name="T25" fmla="*/ 102 h 105"/>
                <a:gd name="T26" fmla="*/ 52 w 195"/>
                <a:gd name="T27" fmla="*/ 56 h 105"/>
                <a:gd name="T28" fmla="*/ 62 w 195"/>
                <a:gd name="T29" fmla="*/ 61 h 105"/>
                <a:gd name="T30" fmla="*/ 66 w 195"/>
                <a:gd name="T31" fmla="*/ 63 h 105"/>
                <a:gd name="T32" fmla="*/ 103 w 195"/>
                <a:gd name="T33" fmla="*/ 74 h 105"/>
                <a:gd name="T34" fmla="*/ 110 w 195"/>
                <a:gd name="T35" fmla="*/ 73 h 105"/>
                <a:gd name="T36" fmla="*/ 143 w 195"/>
                <a:gd name="T37" fmla="*/ 50 h 105"/>
                <a:gd name="T38" fmla="*/ 146 w 195"/>
                <a:gd name="T39" fmla="*/ 46 h 105"/>
                <a:gd name="T40" fmla="*/ 152 w 195"/>
                <a:gd name="T41" fmla="*/ 40 h 105"/>
                <a:gd name="T42" fmla="*/ 183 w 195"/>
                <a:gd name="T43" fmla="*/ 102 h 105"/>
                <a:gd name="T44" fmla="*/ 188 w 195"/>
                <a:gd name="T45" fmla="*/ 105 h 105"/>
                <a:gd name="T46" fmla="*/ 191 w 195"/>
                <a:gd name="T47" fmla="*/ 105 h 105"/>
                <a:gd name="T48" fmla="*/ 193 w 195"/>
                <a:gd name="T49" fmla="*/ 9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105">
                  <a:moveTo>
                    <a:pt x="193" y="97"/>
                  </a:moveTo>
                  <a:cubicBezTo>
                    <a:pt x="161" y="30"/>
                    <a:pt x="161" y="30"/>
                    <a:pt x="161" y="30"/>
                  </a:cubicBezTo>
                  <a:cubicBezTo>
                    <a:pt x="172" y="17"/>
                    <a:pt x="181" y="5"/>
                    <a:pt x="185" y="0"/>
                  </a:cubicBezTo>
                  <a:cubicBezTo>
                    <a:pt x="151" y="29"/>
                    <a:pt x="112" y="37"/>
                    <a:pt x="78" y="37"/>
                  </a:cubicBezTo>
                  <a:cubicBezTo>
                    <a:pt x="35" y="37"/>
                    <a:pt x="1" y="24"/>
                    <a:pt x="0" y="24"/>
                  </a:cubicBezTo>
                  <a:cubicBezTo>
                    <a:pt x="0" y="23"/>
                    <a:pt x="0" y="23"/>
                    <a:pt x="0" y="23"/>
                  </a:cubicBezTo>
                  <a:cubicBezTo>
                    <a:pt x="0" y="23"/>
                    <a:pt x="0" y="23"/>
                    <a:pt x="0" y="23"/>
                  </a:cubicBezTo>
                  <a:cubicBezTo>
                    <a:pt x="1" y="24"/>
                    <a:pt x="2" y="25"/>
                    <a:pt x="4" y="26"/>
                  </a:cubicBezTo>
                  <a:cubicBezTo>
                    <a:pt x="11" y="31"/>
                    <a:pt x="25" y="41"/>
                    <a:pt x="41" y="50"/>
                  </a:cubicBezTo>
                  <a:cubicBezTo>
                    <a:pt x="19" y="97"/>
                    <a:pt x="19" y="97"/>
                    <a:pt x="19" y="97"/>
                  </a:cubicBezTo>
                  <a:cubicBezTo>
                    <a:pt x="18" y="100"/>
                    <a:pt x="19" y="103"/>
                    <a:pt x="22" y="105"/>
                  </a:cubicBezTo>
                  <a:cubicBezTo>
                    <a:pt x="23" y="105"/>
                    <a:pt x="24" y="105"/>
                    <a:pt x="25" y="105"/>
                  </a:cubicBezTo>
                  <a:cubicBezTo>
                    <a:pt x="27" y="105"/>
                    <a:pt x="29" y="104"/>
                    <a:pt x="30" y="102"/>
                  </a:cubicBezTo>
                  <a:cubicBezTo>
                    <a:pt x="52" y="56"/>
                    <a:pt x="52" y="56"/>
                    <a:pt x="52" y="56"/>
                  </a:cubicBezTo>
                  <a:cubicBezTo>
                    <a:pt x="55" y="58"/>
                    <a:pt x="58" y="59"/>
                    <a:pt x="62" y="61"/>
                  </a:cubicBezTo>
                  <a:cubicBezTo>
                    <a:pt x="66" y="63"/>
                    <a:pt x="66" y="63"/>
                    <a:pt x="66" y="63"/>
                  </a:cubicBezTo>
                  <a:cubicBezTo>
                    <a:pt x="82" y="70"/>
                    <a:pt x="94" y="74"/>
                    <a:pt x="103" y="74"/>
                  </a:cubicBezTo>
                  <a:cubicBezTo>
                    <a:pt x="106" y="74"/>
                    <a:pt x="108" y="73"/>
                    <a:pt x="110" y="73"/>
                  </a:cubicBezTo>
                  <a:cubicBezTo>
                    <a:pt x="119" y="70"/>
                    <a:pt x="130" y="63"/>
                    <a:pt x="143" y="50"/>
                  </a:cubicBezTo>
                  <a:cubicBezTo>
                    <a:pt x="146" y="46"/>
                    <a:pt x="146" y="46"/>
                    <a:pt x="146" y="46"/>
                  </a:cubicBezTo>
                  <a:cubicBezTo>
                    <a:pt x="148" y="44"/>
                    <a:pt x="150" y="42"/>
                    <a:pt x="152" y="40"/>
                  </a:cubicBezTo>
                  <a:cubicBezTo>
                    <a:pt x="183" y="102"/>
                    <a:pt x="183" y="102"/>
                    <a:pt x="183" y="102"/>
                  </a:cubicBezTo>
                  <a:cubicBezTo>
                    <a:pt x="184" y="104"/>
                    <a:pt x="186" y="105"/>
                    <a:pt x="188" y="105"/>
                  </a:cubicBezTo>
                  <a:cubicBezTo>
                    <a:pt x="189" y="105"/>
                    <a:pt x="190" y="105"/>
                    <a:pt x="191" y="105"/>
                  </a:cubicBezTo>
                  <a:cubicBezTo>
                    <a:pt x="194" y="103"/>
                    <a:pt x="195" y="99"/>
                    <a:pt x="193"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sp>
        <p:nvSpPr>
          <p:cNvPr id="25" name="矩形 24"/>
          <p:cNvSpPr/>
          <p:nvPr/>
        </p:nvSpPr>
        <p:spPr>
          <a:xfrm>
            <a:off x="1203325" y="1256665"/>
            <a:ext cx="3319780" cy="1753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lnSpc>
                <a:spcPct val="150000"/>
              </a:lnSpc>
              <a:defRPr/>
            </a:pPr>
            <a:r>
              <a:rPr lang="zh-CN" altLang="en-US" b="1" dirty="0">
                <a:solidFill>
                  <a:schemeClr val="tx2"/>
                </a:solidFill>
                <a:cs typeface="+mn-ea"/>
                <a:sym typeface="+mn-lt"/>
              </a:rPr>
              <a:t>（一）普遍性</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创业是长期并普遍存在的社会现象，只是人们有时候不知道自己在从事创业活动。</a:t>
            </a:r>
            <a:endParaRPr lang="zh-CN" altLang="en-US" b="1" dirty="0">
              <a:solidFill>
                <a:schemeClr val="tx2"/>
              </a:solidFill>
              <a:cs typeface="+mn-ea"/>
              <a:sym typeface="+mn-lt"/>
            </a:endParaRPr>
          </a:p>
        </p:txBody>
      </p:sp>
      <p:sp>
        <p:nvSpPr>
          <p:cNvPr id="27" name="矩形 26"/>
          <p:cNvSpPr/>
          <p:nvPr/>
        </p:nvSpPr>
        <p:spPr>
          <a:xfrm>
            <a:off x="1162685" y="3503295"/>
            <a:ext cx="3206115" cy="2584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fontAlgn="auto">
              <a:lnSpc>
                <a:spcPct val="150000"/>
              </a:lnSpc>
              <a:defRPr/>
            </a:pPr>
            <a:r>
              <a:rPr lang="zh-CN" altLang="en-US" b="1" dirty="0">
                <a:solidFill>
                  <a:schemeClr val="tx2"/>
                </a:solidFill>
                <a:cs typeface="+mn-ea"/>
                <a:sym typeface="+mn-lt"/>
              </a:rPr>
              <a:t>（三）不确定性</a:t>
            </a:r>
            <a:endParaRPr lang="zh-CN" altLang="en-US" b="1" dirty="0">
              <a:solidFill>
                <a:schemeClr val="tx2"/>
              </a:solidFill>
              <a:cs typeface="+mn-ea"/>
              <a:sym typeface="+mn-lt"/>
            </a:endParaRPr>
          </a:p>
          <a:p>
            <a:pPr lvl="0" algn="just" fontAlgn="auto">
              <a:lnSpc>
                <a:spcPct val="150000"/>
              </a:lnSpc>
              <a:defRPr/>
            </a:pPr>
            <a:r>
              <a:rPr lang="zh-CN" altLang="en-US" b="1" dirty="0">
                <a:solidFill>
                  <a:schemeClr val="tx2"/>
                </a:solidFill>
                <a:cs typeface="+mn-ea"/>
                <a:sym typeface="+mn-lt"/>
              </a:rPr>
              <a:t>按照经济学家弗兰克·奈特的说法，不确定性表示人们根本无法完全预知将来会发生什么事情，它是全新的、唯一的、过去从来没有出现过的。</a:t>
            </a:r>
            <a:endParaRPr lang="zh-CN" altLang="en-US" b="1" dirty="0">
              <a:solidFill>
                <a:schemeClr val="tx2"/>
              </a:solidFill>
              <a:cs typeface="+mn-ea"/>
              <a:sym typeface="+mn-lt"/>
            </a:endParaRPr>
          </a:p>
        </p:txBody>
      </p:sp>
      <p:sp>
        <p:nvSpPr>
          <p:cNvPr id="28" name="椭圆 27"/>
          <p:cNvSpPr/>
          <p:nvPr/>
        </p:nvSpPr>
        <p:spPr>
          <a:xfrm>
            <a:off x="7005374" y="1047235"/>
            <a:ext cx="438210" cy="43821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grpSp>
        <p:nvGrpSpPr>
          <p:cNvPr id="29" name="组合 28"/>
          <p:cNvGrpSpPr/>
          <p:nvPr/>
        </p:nvGrpSpPr>
        <p:grpSpPr>
          <a:xfrm>
            <a:off x="7090582" y="1118255"/>
            <a:ext cx="267795" cy="155199"/>
            <a:chOff x="4995069" y="992982"/>
            <a:chExt cx="558800" cy="323850"/>
          </a:xfrm>
          <a:solidFill>
            <a:schemeClr val="bg1">
              <a:lumMod val="95000"/>
            </a:schemeClr>
          </a:solidFill>
        </p:grpSpPr>
        <p:sp>
          <p:nvSpPr>
            <p:cNvPr id="30" name="Oval 150"/>
            <p:cNvSpPr>
              <a:spLocks noChangeArrowheads="1"/>
            </p:cNvSpPr>
            <p:nvPr/>
          </p:nvSpPr>
          <p:spPr bwMode="auto">
            <a:xfrm>
              <a:off x="5115719" y="992982"/>
              <a:ext cx="323850" cy="3238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1" name="Freeform 151"/>
            <p:cNvSpPr/>
            <p:nvPr/>
          </p:nvSpPr>
          <p:spPr bwMode="auto">
            <a:xfrm>
              <a:off x="4995069" y="1008857"/>
              <a:ext cx="558800" cy="273050"/>
            </a:xfrm>
            <a:custGeom>
              <a:avLst/>
              <a:gdLst>
                <a:gd name="T0" fmla="*/ 24 w 205"/>
                <a:gd name="T1" fmla="*/ 100 h 100"/>
                <a:gd name="T2" fmla="*/ 5 w 205"/>
                <a:gd name="T3" fmla="*/ 92 h 100"/>
                <a:gd name="T4" fmla="*/ 45 w 205"/>
                <a:gd name="T5" fmla="*/ 53 h 100"/>
                <a:gd name="T6" fmla="*/ 51 w 205"/>
                <a:gd name="T7" fmla="*/ 63 h 100"/>
                <a:gd name="T8" fmla="*/ 17 w 205"/>
                <a:gd name="T9" fmla="*/ 88 h 100"/>
                <a:gd name="T10" fmla="*/ 108 w 205"/>
                <a:gd name="T11" fmla="*/ 65 h 100"/>
                <a:gd name="T12" fmla="*/ 190 w 205"/>
                <a:gd name="T13" fmla="*/ 19 h 100"/>
                <a:gd name="T14" fmla="*/ 149 w 205"/>
                <a:gd name="T15" fmla="*/ 25 h 100"/>
                <a:gd name="T16" fmla="*/ 146 w 205"/>
                <a:gd name="T17" fmla="*/ 13 h 100"/>
                <a:gd name="T18" fmla="*/ 202 w 205"/>
                <a:gd name="T19" fmla="*/ 14 h 100"/>
                <a:gd name="T20" fmla="*/ 177 w 205"/>
                <a:gd name="T21" fmla="*/ 45 h 100"/>
                <a:gd name="T22" fmla="*/ 113 w 205"/>
                <a:gd name="T23" fmla="*/ 76 h 100"/>
                <a:gd name="T24" fmla="*/ 24 w 205"/>
                <a:gd name="T2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5" h="100">
                  <a:moveTo>
                    <a:pt x="24" y="100"/>
                  </a:moveTo>
                  <a:cubicBezTo>
                    <a:pt x="14" y="100"/>
                    <a:pt x="8" y="98"/>
                    <a:pt x="5" y="92"/>
                  </a:cubicBezTo>
                  <a:cubicBezTo>
                    <a:pt x="4" y="88"/>
                    <a:pt x="0" y="78"/>
                    <a:pt x="45" y="53"/>
                  </a:cubicBezTo>
                  <a:cubicBezTo>
                    <a:pt x="51" y="63"/>
                    <a:pt x="51" y="63"/>
                    <a:pt x="51" y="63"/>
                  </a:cubicBezTo>
                  <a:cubicBezTo>
                    <a:pt x="28" y="76"/>
                    <a:pt x="19" y="84"/>
                    <a:pt x="17" y="88"/>
                  </a:cubicBezTo>
                  <a:cubicBezTo>
                    <a:pt x="25" y="90"/>
                    <a:pt x="57" y="86"/>
                    <a:pt x="108" y="65"/>
                  </a:cubicBezTo>
                  <a:cubicBezTo>
                    <a:pt x="160" y="45"/>
                    <a:pt x="186" y="26"/>
                    <a:pt x="190" y="19"/>
                  </a:cubicBezTo>
                  <a:cubicBezTo>
                    <a:pt x="186" y="18"/>
                    <a:pt x="175" y="18"/>
                    <a:pt x="149" y="25"/>
                  </a:cubicBezTo>
                  <a:cubicBezTo>
                    <a:pt x="146" y="13"/>
                    <a:pt x="146" y="13"/>
                    <a:pt x="146" y="13"/>
                  </a:cubicBezTo>
                  <a:cubicBezTo>
                    <a:pt x="196" y="0"/>
                    <a:pt x="200" y="10"/>
                    <a:pt x="202" y="14"/>
                  </a:cubicBezTo>
                  <a:cubicBezTo>
                    <a:pt x="205" y="22"/>
                    <a:pt x="198" y="32"/>
                    <a:pt x="177" y="45"/>
                  </a:cubicBezTo>
                  <a:cubicBezTo>
                    <a:pt x="161" y="55"/>
                    <a:pt x="138" y="66"/>
                    <a:pt x="113" y="76"/>
                  </a:cubicBezTo>
                  <a:cubicBezTo>
                    <a:pt x="105" y="80"/>
                    <a:pt x="53" y="100"/>
                    <a:pt x="24"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sp>
        <p:nvSpPr>
          <p:cNvPr id="32" name="椭圆 31"/>
          <p:cNvSpPr/>
          <p:nvPr/>
        </p:nvSpPr>
        <p:spPr>
          <a:xfrm>
            <a:off x="8279185" y="3862225"/>
            <a:ext cx="438210" cy="438210"/>
          </a:xfrm>
          <a:prstGeom prst="ellipse">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cs typeface="+mn-ea"/>
              <a:sym typeface="+mn-lt"/>
            </a:endParaRPr>
          </a:p>
        </p:txBody>
      </p:sp>
      <p:sp>
        <p:nvSpPr>
          <p:cNvPr id="33" name="Freeform 42"/>
          <p:cNvSpPr>
            <a:spLocks noEditPoints="1"/>
          </p:cNvSpPr>
          <p:nvPr/>
        </p:nvSpPr>
        <p:spPr bwMode="auto">
          <a:xfrm>
            <a:off x="8377326" y="3958573"/>
            <a:ext cx="241928" cy="258666"/>
          </a:xfrm>
          <a:custGeom>
            <a:avLst/>
            <a:gdLst>
              <a:gd name="T0" fmla="*/ 169 w 185"/>
              <a:gd name="T1" fmla="*/ 93 h 198"/>
              <a:gd name="T2" fmla="*/ 147 w 185"/>
              <a:gd name="T3" fmla="*/ 35 h 198"/>
              <a:gd name="T4" fmla="*/ 93 w 185"/>
              <a:gd name="T5" fmla="*/ 0 h 198"/>
              <a:gd name="T6" fmla="*/ 39 w 185"/>
              <a:gd name="T7" fmla="*/ 35 h 198"/>
              <a:gd name="T8" fmla="*/ 22 w 185"/>
              <a:gd name="T9" fmla="*/ 99 h 198"/>
              <a:gd name="T10" fmla="*/ 39 w 185"/>
              <a:gd name="T11" fmla="*/ 162 h 198"/>
              <a:gd name="T12" fmla="*/ 93 w 185"/>
              <a:gd name="T13" fmla="*/ 198 h 198"/>
              <a:gd name="T14" fmla="*/ 147 w 185"/>
              <a:gd name="T15" fmla="*/ 162 h 198"/>
              <a:gd name="T16" fmla="*/ 169 w 185"/>
              <a:gd name="T17" fmla="*/ 104 h 198"/>
              <a:gd name="T18" fmla="*/ 147 w 185"/>
              <a:gd name="T19" fmla="*/ 47 h 198"/>
              <a:gd name="T20" fmla="*/ 159 w 185"/>
              <a:gd name="T21" fmla="*/ 86 h 198"/>
              <a:gd name="T22" fmla="*/ 137 w 185"/>
              <a:gd name="T23" fmla="*/ 74 h 198"/>
              <a:gd name="T24" fmla="*/ 147 w 185"/>
              <a:gd name="T25" fmla="*/ 47 h 198"/>
              <a:gd name="T26" fmla="*/ 93 w 185"/>
              <a:gd name="T27" fmla="*/ 136 h 198"/>
              <a:gd name="T28" fmla="*/ 61 w 185"/>
              <a:gd name="T29" fmla="*/ 117 h 198"/>
              <a:gd name="T30" fmla="*/ 61 w 185"/>
              <a:gd name="T31" fmla="*/ 80 h 198"/>
              <a:gd name="T32" fmla="*/ 93 w 185"/>
              <a:gd name="T33" fmla="*/ 61 h 198"/>
              <a:gd name="T34" fmla="*/ 125 w 185"/>
              <a:gd name="T35" fmla="*/ 80 h 198"/>
              <a:gd name="T36" fmla="*/ 125 w 185"/>
              <a:gd name="T37" fmla="*/ 117 h 198"/>
              <a:gd name="T38" fmla="*/ 123 w 185"/>
              <a:gd name="T39" fmla="*/ 133 h 198"/>
              <a:gd name="T40" fmla="*/ 108 w 185"/>
              <a:gd name="T41" fmla="*/ 142 h 198"/>
              <a:gd name="T42" fmla="*/ 123 w 185"/>
              <a:gd name="T43" fmla="*/ 133 h 198"/>
              <a:gd name="T44" fmla="*/ 66 w 185"/>
              <a:gd name="T45" fmla="*/ 146 h 198"/>
              <a:gd name="T46" fmla="*/ 71 w 185"/>
              <a:gd name="T47" fmla="*/ 138 h 198"/>
              <a:gd name="T48" fmla="*/ 48 w 185"/>
              <a:gd name="T49" fmla="*/ 108 h 198"/>
              <a:gd name="T50" fmla="*/ 48 w 185"/>
              <a:gd name="T51" fmla="*/ 90 h 198"/>
              <a:gd name="T52" fmla="*/ 48 w 185"/>
              <a:gd name="T53" fmla="*/ 108 h 198"/>
              <a:gd name="T54" fmla="*/ 66 w 185"/>
              <a:gd name="T55" fmla="*/ 51 h 198"/>
              <a:gd name="T56" fmla="*/ 71 w 185"/>
              <a:gd name="T57" fmla="*/ 60 h 198"/>
              <a:gd name="T58" fmla="*/ 108 w 185"/>
              <a:gd name="T59" fmla="*/ 55 h 198"/>
              <a:gd name="T60" fmla="*/ 123 w 185"/>
              <a:gd name="T61" fmla="*/ 64 h 198"/>
              <a:gd name="T62" fmla="*/ 108 w 185"/>
              <a:gd name="T63" fmla="*/ 55 h 198"/>
              <a:gd name="T64" fmla="*/ 148 w 185"/>
              <a:gd name="T65" fmla="*/ 99 h 198"/>
              <a:gd name="T66" fmla="*/ 138 w 185"/>
              <a:gd name="T67" fmla="*/ 99 h 198"/>
              <a:gd name="T68" fmla="*/ 93 w 185"/>
              <a:gd name="T69" fmla="*/ 12 h 198"/>
              <a:gd name="T70" fmla="*/ 93 w 185"/>
              <a:gd name="T71" fmla="*/ 48 h 198"/>
              <a:gd name="T72" fmla="*/ 93 w 185"/>
              <a:gd name="T73" fmla="*/ 12 h 198"/>
              <a:gd name="T74" fmla="*/ 39 w 185"/>
              <a:gd name="T75" fmla="*/ 47 h 198"/>
              <a:gd name="T76" fmla="*/ 49 w 185"/>
              <a:gd name="T77" fmla="*/ 73 h 198"/>
              <a:gd name="T78" fmla="*/ 18 w 185"/>
              <a:gd name="T79" fmla="*/ 55 h 198"/>
              <a:gd name="T80" fmla="*/ 18 w 185"/>
              <a:gd name="T81" fmla="*/ 142 h 198"/>
              <a:gd name="T82" fmla="*/ 49 w 185"/>
              <a:gd name="T83" fmla="*/ 124 h 198"/>
              <a:gd name="T84" fmla="*/ 39 w 185"/>
              <a:gd name="T85" fmla="*/ 150 h 198"/>
              <a:gd name="T86" fmla="*/ 69 w 185"/>
              <a:gd name="T87" fmla="*/ 158 h 198"/>
              <a:gd name="T88" fmla="*/ 117 w 185"/>
              <a:gd name="T89" fmla="*/ 158 h 198"/>
              <a:gd name="T90" fmla="*/ 168 w 185"/>
              <a:gd name="T91" fmla="*/ 142 h 198"/>
              <a:gd name="T92" fmla="*/ 132 w 185"/>
              <a:gd name="T93" fmla="*/ 149 h 198"/>
              <a:gd name="T94" fmla="*/ 156 w 185"/>
              <a:gd name="T95" fmla="*/ 107 h 198"/>
              <a:gd name="T96" fmla="*/ 168 w 185"/>
              <a:gd name="T97" fmla="*/ 14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5" h="198">
                <a:moveTo>
                  <a:pt x="164" y="99"/>
                </a:moveTo>
                <a:cubicBezTo>
                  <a:pt x="166" y="97"/>
                  <a:pt x="167" y="95"/>
                  <a:pt x="169" y="93"/>
                </a:cubicBezTo>
                <a:cubicBezTo>
                  <a:pt x="182" y="76"/>
                  <a:pt x="185" y="60"/>
                  <a:pt x="179" y="49"/>
                </a:cubicBezTo>
                <a:cubicBezTo>
                  <a:pt x="175" y="43"/>
                  <a:pt x="167" y="35"/>
                  <a:pt x="147" y="35"/>
                </a:cubicBezTo>
                <a:cubicBezTo>
                  <a:pt x="141" y="35"/>
                  <a:pt x="135" y="36"/>
                  <a:pt x="129" y="37"/>
                </a:cubicBezTo>
                <a:cubicBezTo>
                  <a:pt x="121" y="14"/>
                  <a:pt x="108" y="0"/>
                  <a:pt x="93" y="0"/>
                </a:cubicBezTo>
                <a:cubicBezTo>
                  <a:pt x="78" y="0"/>
                  <a:pt x="65" y="14"/>
                  <a:pt x="57" y="37"/>
                </a:cubicBezTo>
                <a:cubicBezTo>
                  <a:pt x="51" y="36"/>
                  <a:pt x="45" y="35"/>
                  <a:pt x="39" y="35"/>
                </a:cubicBezTo>
                <a:cubicBezTo>
                  <a:pt x="20" y="35"/>
                  <a:pt x="11" y="43"/>
                  <a:pt x="7" y="49"/>
                </a:cubicBezTo>
                <a:cubicBezTo>
                  <a:pt x="0" y="62"/>
                  <a:pt x="6" y="80"/>
                  <a:pt x="22" y="99"/>
                </a:cubicBezTo>
                <a:cubicBezTo>
                  <a:pt x="6" y="117"/>
                  <a:pt x="0" y="135"/>
                  <a:pt x="7" y="148"/>
                </a:cubicBezTo>
                <a:cubicBezTo>
                  <a:pt x="11" y="155"/>
                  <a:pt x="20" y="162"/>
                  <a:pt x="39" y="162"/>
                </a:cubicBezTo>
                <a:cubicBezTo>
                  <a:pt x="45" y="162"/>
                  <a:pt x="51" y="162"/>
                  <a:pt x="57" y="160"/>
                </a:cubicBezTo>
                <a:cubicBezTo>
                  <a:pt x="65" y="183"/>
                  <a:pt x="78" y="198"/>
                  <a:pt x="93" y="198"/>
                </a:cubicBezTo>
                <a:cubicBezTo>
                  <a:pt x="108" y="198"/>
                  <a:pt x="121" y="183"/>
                  <a:pt x="129" y="160"/>
                </a:cubicBezTo>
                <a:cubicBezTo>
                  <a:pt x="135" y="162"/>
                  <a:pt x="141" y="162"/>
                  <a:pt x="147" y="162"/>
                </a:cubicBezTo>
                <a:cubicBezTo>
                  <a:pt x="167" y="162"/>
                  <a:pt x="175" y="155"/>
                  <a:pt x="179" y="148"/>
                </a:cubicBezTo>
                <a:cubicBezTo>
                  <a:pt x="185" y="137"/>
                  <a:pt x="182" y="121"/>
                  <a:pt x="169" y="104"/>
                </a:cubicBezTo>
                <a:cubicBezTo>
                  <a:pt x="167" y="102"/>
                  <a:pt x="166" y="100"/>
                  <a:pt x="164" y="99"/>
                </a:cubicBezTo>
                <a:close/>
                <a:moveTo>
                  <a:pt x="147" y="47"/>
                </a:moveTo>
                <a:cubicBezTo>
                  <a:pt x="158" y="47"/>
                  <a:pt x="165" y="50"/>
                  <a:pt x="168" y="55"/>
                </a:cubicBezTo>
                <a:cubicBezTo>
                  <a:pt x="172" y="62"/>
                  <a:pt x="169" y="73"/>
                  <a:pt x="159" y="86"/>
                </a:cubicBezTo>
                <a:cubicBezTo>
                  <a:pt x="158" y="87"/>
                  <a:pt x="157" y="89"/>
                  <a:pt x="156" y="90"/>
                </a:cubicBezTo>
                <a:cubicBezTo>
                  <a:pt x="150" y="84"/>
                  <a:pt x="144" y="79"/>
                  <a:pt x="137" y="74"/>
                </a:cubicBezTo>
                <a:cubicBezTo>
                  <a:pt x="136" y="65"/>
                  <a:pt x="134" y="56"/>
                  <a:pt x="132" y="49"/>
                </a:cubicBezTo>
                <a:cubicBezTo>
                  <a:pt x="137" y="48"/>
                  <a:pt x="142" y="47"/>
                  <a:pt x="147" y="47"/>
                </a:cubicBezTo>
                <a:close/>
                <a:moveTo>
                  <a:pt x="110" y="127"/>
                </a:moveTo>
                <a:cubicBezTo>
                  <a:pt x="104" y="130"/>
                  <a:pt x="99" y="133"/>
                  <a:pt x="93" y="136"/>
                </a:cubicBezTo>
                <a:cubicBezTo>
                  <a:pt x="88" y="133"/>
                  <a:pt x="82" y="130"/>
                  <a:pt x="77" y="127"/>
                </a:cubicBezTo>
                <a:cubicBezTo>
                  <a:pt x="71" y="124"/>
                  <a:pt x="66" y="121"/>
                  <a:pt x="61" y="117"/>
                </a:cubicBezTo>
                <a:cubicBezTo>
                  <a:pt x="60" y="111"/>
                  <a:pt x="60" y="105"/>
                  <a:pt x="60" y="99"/>
                </a:cubicBezTo>
                <a:cubicBezTo>
                  <a:pt x="60" y="92"/>
                  <a:pt x="60" y="86"/>
                  <a:pt x="61" y="80"/>
                </a:cubicBezTo>
                <a:cubicBezTo>
                  <a:pt x="66" y="77"/>
                  <a:pt x="71" y="73"/>
                  <a:pt x="77" y="70"/>
                </a:cubicBezTo>
                <a:cubicBezTo>
                  <a:pt x="82" y="67"/>
                  <a:pt x="88" y="64"/>
                  <a:pt x="93" y="61"/>
                </a:cubicBezTo>
                <a:cubicBezTo>
                  <a:pt x="99" y="64"/>
                  <a:pt x="104" y="67"/>
                  <a:pt x="110" y="70"/>
                </a:cubicBezTo>
                <a:cubicBezTo>
                  <a:pt x="115" y="73"/>
                  <a:pt x="120" y="77"/>
                  <a:pt x="125" y="80"/>
                </a:cubicBezTo>
                <a:cubicBezTo>
                  <a:pt x="126" y="86"/>
                  <a:pt x="126" y="92"/>
                  <a:pt x="126" y="99"/>
                </a:cubicBezTo>
                <a:cubicBezTo>
                  <a:pt x="126" y="105"/>
                  <a:pt x="126" y="111"/>
                  <a:pt x="125" y="117"/>
                </a:cubicBezTo>
                <a:cubicBezTo>
                  <a:pt x="120" y="121"/>
                  <a:pt x="115" y="124"/>
                  <a:pt x="110" y="127"/>
                </a:cubicBezTo>
                <a:close/>
                <a:moveTo>
                  <a:pt x="123" y="133"/>
                </a:moveTo>
                <a:cubicBezTo>
                  <a:pt x="122" y="138"/>
                  <a:pt x="122" y="142"/>
                  <a:pt x="120" y="146"/>
                </a:cubicBezTo>
                <a:cubicBezTo>
                  <a:pt x="116" y="145"/>
                  <a:pt x="112" y="144"/>
                  <a:pt x="108" y="142"/>
                </a:cubicBezTo>
                <a:cubicBezTo>
                  <a:pt x="110" y="141"/>
                  <a:pt x="113" y="139"/>
                  <a:pt x="116" y="138"/>
                </a:cubicBezTo>
                <a:cubicBezTo>
                  <a:pt x="118" y="136"/>
                  <a:pt x="121" y="135"/>
                  <a:pt x="123" y="133"/>
                </a:cubicBezTo>
                <a:close/>
                <a:moveTo>
                  <a:pt x="78" y="142"/>
                </a:moveTo>
                <a:cubicBezTo>
                  <a:pt x="74" y="144"/>
                  <a:pt x="70" y="145"/>
                  <a:pt x="66" y="146"/>
                </a:cubicBezTo>
                <a:cubicBezTo>
                  <a:pt x="65" y="142"/>
                  <a:pt x="64" y="138"/>
                  <a:pt x="63" y="133"/>
                </a:cubicBezTo>
                <a:cubicBezTo>
                  <a:pt x="65" y="135"/>
                  <a:pt x="68" y="136"/>
                  <a:pt x="71" y="138"/>
                </a:cubicBezTo>
                <a:cubicBezTo>
                  <a:pt x="73" y="139"/>
                  <a:pt x="76" y="141"/>
                  <a:pt x="78" y="142"/>
                </a:cubicBezTo>
                <a:close/>
                <a:moveTo>
                  <a:pt x="48" y="108"/>
                </a:moveTo>
                <a:cubicBezTo>
                  <a:pt x="45" y="105"/>
                  <a:pt x="41" y="102"/>
                  <a:pt x="38" y="99"/>
                </a:cubicBezTo>
                <a:cubicBezTo>
                  <a:pt x="41" y="96"/>
                  <a:pt x="45" y="93"/>
                  <a:pt x="48" y="90"/>
                </a:cubicBezTo>
                <a:cubicBezTo>
                  <a:pt x="48" y="93"/>
                  <a:pt x="48" y="96"/>
                  <a:pt x="48" y="99"/>
                </a:cubicBezTo>
                <a:cubicBezTo>
                  <a:pt x="48" y="102"/>
                  <a:pt x="48" y="105"/>
                  <a:pt x="48" y="108"/>
                </a:cubicBezTo>
                <a:close/>
                <a:moveTo>
                  <a:pt x="63" y="64"/>
                </a:moveTo>
                <a:cubicBezTo>
                  <a:pt x="64" y="60"/>
                  <a:pt x="65" y="55"/>
                  <a:pt x="66" y="51"/>
                </a:cubicBezTo>
                <a:cubicBezTo>
                  <a:pt x="70" y="52"/>
                  <a:pt x="74" y="54"/>
                  <a:pt x="78" y="55"/>
                </a:cubicBezTo>
                <a:cubicBezTo>
                  <a:pt x="76" y="57"/>
                  <a:pt x="73" y="58"/>
                  <a:pt x="71" y="60"/>
                </a:cubicBezTo>
                <a:cubicBezTo>
                  <a:pt x="68" y="61"/>
                  <a:pt x="65" y="63"/>
                  <a:pt x="63" y="64"/>
                </a:cubicBezTo>
                <a:close/>
                <a:moveTo>
                  <a:pt x="108" y="55"/>
                </a:moveTo>
                <a:cubicBezTo>
                  <a:pt x="112" y="54"/>
                  <a:pt x="116" y="52"/>
                  <a:pt x="120" y="51"/>
                </a:cubicBezTo>
                <a:cubicBezTo>
                  <a:pt x="122" y="55"/>
                  <a:pt x="122" y="60"/>
                  <a:pt x="123" y="64"/>
                </a:cubicBezTo>
                <a:cubicBezTo>
                  <a:pt x="121" y="63"/>
                  <a:pt x="118" y="61"/>
                  <a:pt x="116" y="60"/>
                </a:cubicBezTo>
                <a:cubicBezTo>
                  <a:pt x="113" y="58"/>
                  <a:pt x="110" y="57"/>
                  <a:pt x="108" y="55"/>
                </a:cubicBezTo>
                <a:close/>
                <a:moveTo>
                  <a:pt x="138" y="90"/>
                </a:moveTo>
                <a:cubicBezTo>
                  <a:pt x="141" y="93"/>
                  <a:pt x="145" y="96"/>
                  <a:pt x="148" y="99"/>
                </a:cubicBezTo>
                <a:cubicBezTo>
                  <a:pt x="145" y="102"/>
                  <a:pt x="141" y="105"/>
                  <a:pt x="138" y="108"/>
                </a:cubicBezTo>
                <a:cubicBezTo>
                  <a:pt x="138" y="105"/>
                  <a:pt x="138" y="102"/>
                  <a:pt x="138" y="99"/>
                </a:cubicBezTo>
                <a:cubicBezTo>
                  <a:pt x="138" y="96"/>
                  <a:pt x="138" y="93"/>
                  <a:pt x="138" y="90"/>
                </a:cubicBezTo>
                <a:close/>
                <a:moveTo>
                  <a:pt x="93" y="12"/>
                </a:moveTo>
                <a:cubicBezTo>
                  <a:pt x="102" y="12"/>
                  <a:pt x="110" y="22"/>
                  <a:pt x="117" y="40"/>
                </a:cubicBezTo>
                <a:cubicBezTo>
                  <a:pt x="109" y="42"/>
                  <a:pt x="101" y="45"/>
                  <a:pt x="93" y="48"/>
                </a:cubicBezTo>
                <a:cubicBezTo>
                  <a:pt x="85" y="45"/>
                  <a:pt x="77" y="42"/>
                  <a:pt x="69" y="40"/>
                </a:cubicBezTo>
                <a:cubicBezTo>
                  <a:pt x="76" y="22"/>
                  <a:pt x="85" y="12"/>
                  <a:pt x="93" y="12"/>
                </a:cubicBezTo>
                <a:close/>
                <a:moveTo>
                  <a:pt x="18" y="55"/>
                </a:moveTo>
                <a:cubicBezTo>
                  <a:pt x="21" y="50"/>
                  <a:pt x="28" y="47"/>
                  <a:pt x="39" y="47"/>
                </a:cubicBezTo>
                <a:cubicBezTo>
                  <a:pt x="44" y="47"/>
                  <a:pt x="49" y="48"/>
                  <a:pt x="54" y="49"/>
                </a:cubicBezTo>
                <a:cubicBezTo>
                  <a:pt x="52" y="56"/>
                  <a:pt x="50" y="65"/>
                  <a:pt x="49" y="73"/>
                </a:cubicBezTo>
                <a:cubicBezTo>
                  <a:pt x="42" y="79"/>
                  <a:pt x="36" y="84"/>
                  <a:pt x="30" y="90"/>
                </a:cubicBezTo>
                <a:cubicBezTo>
                  <a:pt x="18" y="75"/>
                  <a:pt x="14" y="62"/>
                  <a:pt x="18" y="55"/>
                </a:cubicBezTo>
                <a:close/>
                <a:moveTo>
                  <a:pt x="39" y="150"/>
                </a:moveTo>
                <a:cubicBezTo>
                  <a:pt x="28" y="150"/>
                  <a:pt x="21" y="147"/>
                  <a:pt x="18" y="142"/>
                </a:cubicBezTo>
                <a:cubicBezTo>
                  <a:pt x="14" y="135"/>
                  <a:pt x="18" y="122"/>
                  <a:pt x="30" y="108"/>
                </a:cubicBezTo>
                <a:cubicBezTo>
                  <a:pt x="36" y="113"/>
                  <a:pt x="42" y="119"/>
                  <a:pt x="49" y="124"/>
                </a:cubicBezTo>
                <a:cubicBezTo>
                  <a:pt x="50" y="133"/>
                  <a:pt x="52" y="141"/>
                  <a:pt x="54" y="149"/>
                </a:cubicBezTo>
                <a:cubicBezTo>
                  <a:pt x="49" y="150"/>
                  <a:pt x="44" y="150"/>
                  <a:pt x="39" y="150"/>
                </a:cubicBezTo>
                <a:close/>
                <a:moveTo>
                  <a:pt x="93" y="186"/>
                </a:moveTo>
                <a:cubicBezTo>
                  <a:pt x="85" y="186"/>
                  <a:pt x="76" y="175"/>
                  <a:pt x="69" y="158"/>
                </a:cubicBezTo>
                <a:cubicBezTo>
                  <a:pt x="77" y="155"/>
                  <a:pt x="85" y="153"/>
                  <a:pt x="93" y="149"/>
                </a:cubicBezTo>
                <a:cubicBezTo>
                  <a:pt x="101" y="153"/>
                  <a:pt x="109" y="155"/>
                  <a:pt x="117" y="158"/>
                </a:cubicBezTo>
                <a:cubicBezTo>
                  <a:pt x="110" y="175"/>
                  <a:pt x="102" y="186"/>
                  <a:pt x="93" y="186"/>
                </a:cubicBezTo>
                <a:close/>
                <a:moveTo>
                  <a:pt x="168" y="142"/>
                </a:moveTo>
                <a:cubicBezTo>
                  <a:pt x="165" y="147"/>
                  <a:pt x="158" y="150"/>
                  <a:pt x="147" y="150"/>
                </a:cubicBezTo>
                <a:cubicBezTo>
                  <a:pt x="142" y="150"/>
                  <a:pt x="137" y="150"/>
                  <a:pt x="132" y="149"/>
                </a:cubicBezTo>
                <a:cubicBezTo>
                  <a:pt x="134" y="141"/>
                  <a:pt x="136" y="133"/>
                  <a:pt x="137" y="124"/>
                </a:cubicBezTo>
                <a:cubicBezTo>
                  <a:pt x="144" y="119"/>
                  <a:pt x="150" y="113"/>
                  <a:pt x="156" y="107"/>
                </a:cubicBezTo>
                <a:cubicBezTo>
                  <a:pt x="157" y="109"/>
                  <a:pt x="158" y="110"/>
                  <a:pt x="159" y="111"/>
                </a:cubicBezTo>
                <a:cubicBezTo>
                  <a:pt x="169" y="124"/>
                  <a:pt x="172" y="135"/>
                  <a:pt x="168" y="14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5" name="矩形 34"/>
          <p:cNvSpPr/>
          <p:nvPr/>
        </p:nvSpPr>
        <p:spPr>
          <a:xfrm>
            <a:off x="7792720" y="847090"/>
            <a:ext cx="4072255" cy="2584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lnSpc>
                <a:spcPct val="150000"/>
              </a:lnSpc>
              <a:defRPr/>
            </a:pPr>
            <a:r>
              <a:rPr lang="zh-CN" altLang="en-US" b="1" dirty="0">
                <a:solidFill>
                  <a:schemeClr val="tx2"/>
                </a:solidFill>
                <a:cs typeface="+mn-ea"/>
                <a:sym typeface="+mn-lt"/>
              </a:rPr>
              <a:t>（二）特殊性</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体现在两个方面。</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（1）一般企业的经营活动主要依靠组织的力量来完成。</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（2）创业活动是创业者在资源高度约束的情况下开展的商业活动。</a:t>
            </a:r>
            <a:endParaRPr lang="zh-CN" altLang="en-US" b="1" dirty="0">
              <a:solidFill>
                <a:schemeClr val="tx2"/>
              </a:solidFill>
              <a:cs typeface="+mn-ea"/>
              <a:sym typeface="+mn-lt"/>
            </a:endParaRPr>
          </a:p>
        </p:txBody>
      </p:sp>
      <p:sp>
        <p:nvSpPr>
          <p:cNvPr id="37" name="矩形 36"/>
          <p:cNvSpPr/>
          <p:nvPr/>
        </p:nvSpPr>
        <p:spPr>
          <a:xfrm>
            <a:off x="8717510" y="3503161"/>
            <a:ext cx="2678702" cy="29997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auto">
              <a:lnSpc>
                <a:spcPct val="150000"/>
              </a:lnSpc>
              <a:defRPr/>
            </a:pPr>
            <a:r>
              <a:rPr lang="zh-CN" altLang="en-US" b="1" dirty="0">
                <a:solidFill>
                  <a:schemeClr val="tx2"/>
                </a:solidFill>
                <a:cs typeface="+mn-ea"/>
                <a:sym typeface="+mn-lt"/>
              </a:rPr>
              <a:t>（四）风险性</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（1）机会风险。</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（2）技术风险。</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（3）市场风险。</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（4）资金风险。</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（5）管理风险。</a:t>
            </a:r>
            <a:endParaRPr lang="zh-CN" altLang="en-US" b="1" dirty="0">
              <a:solidFill>
                <a:schemeClr val="tx2"/>
              </a:solidFill>
              <a:cs typeface="+mn-ea"/>
              <a:sym typeface="+mn-lt"/>
            </a:endParaRPr>
          </a:p>
          <a:p>
            <a:pPr lvl="0" fontAlgn="auto">
              <a:lnSpc>
                <a:spcPct val="150000"/>
              </a:lnSpc>
              <a:defRPr/>
            </a:pPr>
            <a:r>
              <a:rPr lang="zh-CN" altLang="en-US" b="1" dirty="0">
                <a:solidFill>
                  <a:schemeClr val="tx2"/>
                </a:solidFill>
                <a:cs typeface="+mn-ea"/>
                <a:sym typeface="+mn-lt"/>
              </a:rPr>
              <a:t>（6）环境风险。</a:t>
            </a:r>
            <a:endParaRPr lang="zh-CN" altLang="en-US" b="1" dirty="0">
              <a:solidFill>
                <a:schemeClr val="tx2"/>
              </a:solidFill>
              <a:cs typeface="+mn-ea"/>
              <a:sym typeface="+mn-lt"/>
            </a:endParaRPr>
          </a:p>
        </p:txBody>
      </p:sp>
      <p:grpSp>
        <p:nvGrpSpPr>
          <p:cNvPr id="40" name="组合 39"/>
          <p:cNvGrpSpPr/>
          <p:nvPr/>
        </p:nvGrpSpPr>
        <p:grpSpPr>
          <a:xfrm>
            <a:off x="4791336" y="3045871"/>
            <a:ext cx="2650864" cy="1681447"/>
            <a:chOff x="6108700" y="1926210"/>
            <a:chExt cx="4945248" cy="3074403"/>
          </a:xfrm>
        </p:grpSpPr>
        <p:pic>
          <p:nvPicPr>
            <p:cNvPr id="38" name="图片 37" descr="03616eb3932c923120cf0aa6dd27ecf25d3744f722467-YdwGbq"/>
            <p:cNvPicPr>
              <a:picLocks noChangeAspect="1"/>
            </p:cNvPicPr>
            <p:nvPr/>
          </p:nvPicPr>
          <p:blipFill>
            <a:blip r:embed="rId2" cstate="print">
              <a:extLst>
                <a:ext uri="{BEBA8EAE-BF5A-486C-A8C5-ECC9F3942E4B}">
                  <a14:imgProps xmlns:a14="http://schemas.microsoft.com/office/drawing/2010/main">
                    <a14:imgLayer r:embed="rId3">
                      <a14:imgEffect>
                        <a14:saturation sat="66000"/>
                      </a14:imgEffect>
                    </a14:imgLayer>
                  </a14:imgProps>
                </a:ext>
              </a:extLst>
            </a:blip>
            <a:srcRect t="19330"/>
            <a:stretch>
              <a:fillRect/>
            </a:stretch>
          </p:blipFill>
          <p:spPr>
            <a:xfrm>
              <a:off x="6108700" y="1926210"/>
              <a:ext cx="4945248" cy="3074403"/>
            </a:xfrm>
            <a:prstGeom prst="rect">
              <a:avLst/>
            </a:prstGeom>
          </p:spPr>
        </p:pic>
        <p:pic>
          <p:nvPicPr>
            <p:cNvPr id="39" name="图片 38" descr="03616eb3932c923120cf0aa6dd27ecf25d3744f722467-YdwGbq"/>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Lst>
            </a:blip>
            <a:srcRect t="19330" r="29770"/>
            <a:stretch>
              <a:fillRect/>
            </a:stretch>
          </p:blipFill>
          <p:spPr>
            <a:xfrm>
              <a:off x="6997700" y="1969663"/>
              <a:ext cx="3126209" cy="2767366"/>
            </a:xfrm>
            <a:prstGeom prst="ellipse">
              <a:avLst/>
            </a:prstGeom>
            <a:ln w="63500" cap="rnd">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三、创业的类型</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1" name="组合 20"/>
          <p:cNvGrpSpPr/>
          <p:nvPr/>
        </p:nvGrpSpPr>
        <p:grpSpPr>
          <a:xfrm>
            <a:off x="0" y="1739383"/>
            <a:ext cx="6276704" cy="4572000"/>
            <a:chOff x="-48260" y="1336157"/>
            <a:chExt cx="6276704" cy="4572000"/>
          </a:xfrm>
        </p:grpSpPr>
        <p:sp>
          <p:nvSpPr>
            <p:cNvPr id="9" name="MH_Title_1"/>
            <p:cNvSpPr>
              <a:spLocks noChangeArrowheads="1"/>
            </p:cNvSpPr>
            <p:nvPr/>
          </p:nvSpPr>
          <p:spPr bwMode="auto">
            <a:xfrm>
              <a:off x="-48260" y="2366916"/>
              <a:ext cx="1720427" cy="262805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006699"/>
            </a:solidFill>
            <a:ln w="28575">
              <a:noFill/>
            </a:ln>
          </p:spPr>
          <p:txBody>
            <a:bodyPr lIns="0" tIns="0" rIns="151796"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endParaRPr lang="zh-CN" altLang="en-US" sz="3735" dirty="0">
                <a:solidFill>
                  <a:schemeClr val="bg1"/>
                </a:solidFill>
                <a:latin typeface="+mn-lt"/>
                <a:ea typeface="+mn-ea"/>
                <a:cs typeface="+mn-ea"/>
                <a:sym typeface="+mn-lt"/>
              </a:endParaRPr>
            </a:p>
          </p:txBody>
        </p:sp>
        <p:grpSp>
          <p:nvGrpSpPr>
            <p:cNvPr id="10" name="组合 9"/>
            <p:cNvGrpSpPr/>
            <p:nvPr/>
          </p:nvGrpSpPr>
          <p:grpSpPr>
            <a:xfrm>
              <a:off x="1564158" y="1933904"/>
              <a:ext cx="3953087" cy="3426460"/>
              <a:chOff x="1591445" y="2300385"/>
              <a:chExt cx="5288291" cy="3482386"/>
            </a:xfrm>
          </p:grpSpPr>
          <p:sp>
            <p:nvSpPr>
              <p:cNvPr id="11" name="MH_Other_1"/>
              <p:cNvSpPr/>
              <p:nvPr/>
            </p:nvSpPr>
            <p:spPr bwMode="auto">
              <a:xfrm>
                <a:off x="1591445" y="4054972"/>
                <a:ext cx="3964564" cy="189188"/>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rgbClr val="006699"/>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65">
                  <a:cs typeface="+mn-ea"/>
                  <a:sym typeface="+mn-lt"/>
                </a:endParaRPr>
              </a:p>
            </p:txBody>
          </p:sp>
          <p:sp>
            <p:nvSpPr>
              <p:cNvPr id="12" name="MH_Other_2"/>
              <p:cNvSpPr/>
              <p:nvPr/>
            </p:nvSpPr>
            <p:spPr bwMode="auto">
              <a:xfrm>
                <a:off x="1591445" y="2300385"/>
                <a:ext cx="3442206" cy="1875131"/>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rgbClr val="006699"/>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65">
                  <a:cs typeface="+mn-ea"/>
                  <a:sym typeface="+mn-lt"/>
                </a:endParaRPr>
              </a:p>
            </p:txBody>
          </p:sp>
          <p:sp>
            <p:nvSpPr>
              <p:cNvPr id="13" name="MH_Other_3"/>
              <p:cNvSpPr/>
              <p:nvPr/>
            </p:nvSpPr>
            <p:spPr bwMode="auto">
              <a:xfrm>
                <a:off x="1591445" y="2812374"/>
                <a:ext cx="5221465" cy="1363009"/>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rgbClr val="006699"/>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65">
                  <a:cs typeface="+mn-ea"/>
                  <a:sym typeface="+mn-lt"/>
                </a:endParaRPr>
              </a:p>
            </p:txBody>
          </p:sp>
          <p:sp>
            <p:nvSpPr>
              <p:cNvPr id="14" name="MH_Other_4"/>
              <p:cNvSpPr/>
              <p:nvPr/>
            </p:nvSpPr>
            <p:spPr bwMode="auto">
              <a:xfrm>
                <a:off x="1658271" y="4162476"/>
                <a:ext cx="5221465" cy="101795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rgbClr val="006699"/>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65">
                  <a:cs typeface="+mn-ea"/>
                  <a:sym typeface="+mn-lt"/>
                </a:endParaRPr>
              </a:p>
            </p:txBody>
          </p:sp>
          <p:sp>
            <p:nvSpPr>
              <p:cNvPr id="15" name="MH_Other_5"/>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rgbClr val="006699"/>
                </a:solidFill>
                <a:miter lim="800000"/>
              </a:ln>
              <a:extLst>
                <a:ext uri="{909E8E84-426E-40DD-AFC4-6F175D3DCCD1}">
                  <a14:hiddenFill xmlns:a14="http://schemas.microsoft.com/office/drawing/2010/main">
                    <a:solidFill>
                      <a:srgbClr val="FFFFFF"/>
                    </a:solidFill>
                  </a14:hiddenFill>
                </a:ext>
              </a:extLst>
            </p:spPr>
            <p:txBody>
              <a:bodyPr anchor="ctr"/>
              <a:lstStyle/>
              <a:p>
                <a:endParaRPr lang="zh-CN" altLang="en-US" sz="1865">
                  <a:cs typeface="+mn-ea"/>
                  <a:sym typeface="+mn-lt"/>
                </a:endParaRPr>
              </a:p>
            </p:txBody>
          </p:sp>
        </p:grpSp>
        <p:sp>
          <p:nvSpPr>
            <p:cNvPr id="16" name="MH_Other_6"/>
            <p:cNvSpPr>
              <a:spLocks noChangeArrowheads="1"/>
            </p:cNvSpPr>
            <p:nvPr/>
          </p:nvSpPr>
          <p:spPr bwMode="auto">
            <a:xfrm>
              <a:off x="5517244" y="4550104"/>
              <a:ext cx="711200" cy="753533"/>
            </a:xfrm>
            <a:prstGeom prst="ellipse">
              <a:avLst/>
            </a:prstGeom>
            <a:solidFill>
              <a:srgbClr val="006699"/>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65" dirty="0">
                  <a:solidFill>
                    <a:schemeClr val="bg1"/>
                  </a:solidFill>
                  <a:latin typeface="+mn-lt"/>
                  <a:ea typeface="+mn-ea"/>
                  <a:cs typeface="+mn-ea"/>
                  <a:sym typeface="+mn-lt"/>
                </a:rPr>
                <a:t>04</a:t>
              </a:r>
              <a:endParaRPr lang="en-US" altLang="zh-CN" sz="1865" dirty="0">
                <a:solidFill>
                  <a:schemeClr val="bg1"/>
                </a:solidFill>
                <a:latin typeface="+mn-lt"/>
                <a:ea typeface="+mn-ea"/>
                <a:cs typeface="+mn-ea"/>
                <a:sym typeface="+mn-lt"/>
              </a:endParaRPr>
            </a:p>
          </p:txBody>
        </p:sp>
        <p:sp>
          <p:nvSpPr>
            <p:cNvPr id="17" name="MH_Other_6"/>
            <p:cNvSpPr>
              <a:spLocks noChangeArrowheads="1"/>
            </p:cNvSpPr>
            <p:nvPr/>
          </p:nvSpPr>
          <p:spPr bwMode="auto">
            <a:xfrm>
              <a:off x="4010177" y="5154624"/>
              <a:ext cx="711200" cy="753533"/>
            </a:xfrm>
            <a:prstGeom prst="ellipse">
              <a:avLst/>
            </a:prstGeom>
            <a:solidFill>
              <a:srgbClr val="006699"/>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65" dirty="0">
                  <a:solidFill>
                    <a:schemeClr val="bg1"/>
                  </a:solidFill>
                  <a:latin typeface="+mn-lt"/>
                  <a:ea typeface="+mn-ea"/>
                  <a:cs typeface="+mn-ea"/>
                  <a:sym typeface="+mn-lt"/>
                </a:rPr>
                <a:t>05</a:t>
              </a:r>
              <a:endParaRPr lang="en-US" altLang="zh-CN" sz="1865" dirty="0">
                <a:solidFill>
                  <a:schemeClr val="bg1"/>
                </a:solidFill>
                <a:latin typeface="+mn-lt"/>
                <a:ea typeface="+mn-ea"/>
                <a:cs typeface="+mn-ea"/>
                <a:sym typeface="+mn-lt"/>
              </a:endParaRPr>
            </a:p>
          </p:txBody>
        </p:sp>
        <p:sp>
          <p:nvSpPr>
            <p:cNvPr id="18" name="MH_Other_6"/>
            <p:cNvSpPr>
              <a:spLocks noChangeArrowheads="1"/>
            </p:cNvSpPr>
            <p:nvPr/>
          </p:nvSpPr>
          <p:spPr bwMode="auto">
            <a:xfrm>
              <a:off x="4527491" y="3092990"/>
              <a:ext cx="711200" cy="753533"/>
            </a:xfrm>
            <a:prstGeom prst="ellipse">
              <a:avLst/>
            </a:prstGeom>
            <a:solidFill>
              <a:srgbClr val="006699"/>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65" dirty="0">
                  <a:solidFill>
                    <a:schemeClr val="bg1"/>
                  </a:solidFill>
                  <a:latin typeface="+mn-lt"/>
                  <a:ea typeface="+mn-ea"/>
                  <a:cs typeface="+mn-ea"/>
                  <a:sym typeface="+mn-lt"/>
                </a:rPr>
                <a:t>03</a:t>
              </a:r>
              <a:endParaRPr lang="en-US" altLang="zh-CN" sz="1865" dirty="0">
                <a:solidFill>
                  <a:schemeClr val="bg1"/>
                </a:solidFill>
                <a:latin typeface="+mn-lt"/>
                <a:ea typeface="+mn-ea"/>
                <a:cs typeface="+mn-ea"/>
                <a:sym typeface="+mn-lt"/>
              </a:endParaRPr>
            </a:p>
          </p:txBody>
        </p:sp>
        <p:sp>
          <p:nvSpPr>
            <p:cNvPr id="19" name="MH_Other_6"/>
            <p:cNvSpPr>
              <a:spLocks noChangeArrowheads="1"/>
            </p:cNvSpPr>
            <p:nvPr/>
          </p:nvSpPr>
          <p:spPr bwMode="auto">
            <a:xfrm>
              <a:off x="5351297" y="1933904"/>
              <a:ext cx="711200" cy="753533"/>
            </a:xfrm>
            <a:prstGeom prst="ellipse">
              <a:avLst/>
            </a:prstGeom>
            <a:solidFill>
              <a:srgbClr val="006699"/>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65" dirty="0">
                  <a:solidFill>
                    <a:schemeClr val="bg1"/>
                  </a:solidFill>
                  <a:latin typeface="+mn-lt"/>
                  <a:ea typeface="+mn-ea"/>
                  <a:cs typeface="+mn-ea"/>
                  <a:sym typeface="+mn-lt"/>
                </a:rPr>
                <a:t>02</a:t>
              </a:r>
              <a:endParaRPr lang="en-US" altLang="zh-CN" sz="1865" dirty="0">
                <a:solidFill>
                  <a:schemeClr val="bg1"/>
                </a:solidFill>
                <a:latin typeface="+mn-lt"/>
                <a:ea typeface="+mn-ea"/>
                <a:cs typeface="+mn-ea"/>
                <a:sym typeface="+mn-lt"/>
              </a:endParaRPr>
            </a:p>
          </p:txBody>
        </p:sp>
        <p:sp>
          <p:nvSpPr>
            <p:cNvPr id="20" name="MH_Other_6"/>
            <p:cNvSpPr>
              <a:spLocks noChangeArrowheads="1"/>
            </p:cNvSpPr>
            <p:nvPr/>
          </p:nvSpPr>
          <p:spPr bwMode="auto">
            <a:xfrm>
              <a:off x="4010177" y="1336157"/>
              <a:ext cx="711200" cy="753533"/>
            </a:xfrm>
            <a:prstGeom prst="ellipse">
              <a:avLst/>
            </a:prstGeom>
            <a:solidFill>
              <a:srgbClr val="006699"/>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1865" dirty="0">
                  <a:solidFill>
                    <a:schemeClr val="bg1"/>
                  </a:solidFill>
                  <a:latin typeface="+mn-lt"/>
                  <a:ea typeface="+mn-ea"/>
                  <a:cs typeface="+mn-ea"/>
                  <a:sym typeface="+mn-lt"/>
                </a:rPr>
                <a:t>01</a:t>
              </a:r>
              <a:endParaRPr lang="en-US" altLang="zh-CN" sz="1865" dirty="0">
                <a:solidFill>
                  <a:schemeClr val="bg1"/>
                </a:solidFill>
                <a:latin typeface="+mn-lt"/>
                <a:ea typeface="+mn-ea"/>
                <a:cs typeface="+mn-ea"/>
                <a:sym typeface="+mn-lt"/>
              </a:endParaRPr>
            </a:p>
          </p:txBody>
        </p:sp>
      </p:grpSp>
      <p:sp>
        <p:nvSpPr>
          <p:cNvPr id="22" name="矩形 21"/>
          <p:cNvSpPr/>
          <p:nvPr/>
        </p:nvSpPr>
        <p:spPr>
          <a:xfrm>
            <a:off x="4769485" y="917575"/>
            <a:ext cx="7212330" cy="1370965"/>
          </a:xfrm>
          <a:prstGeom prst="rect">
            <a:avLst/>
          </a:prstGeom>
        </p:spPr>
        <p:txBody>
          <a:bodyPr wrap="square">
            <a:spAutoFit/>
          </a:bodyPr>
          <a:lstStyle/>
          <a:p>
            <a:pPr fontAlgn="auto">
              <a:lnSpc>
                <a:spcPct val="130000"/>
              </a:lnSpc>
            </a:pPr>
            <a:r>
              <a:rPr sz="1600" dirty="0">
                <a:solidFill>
                  <a:schemeClr val="tx2"/>
                </a:solidFill>
                <a:cs typeface="+mn-ea"/>
                <a:sym typeface="+mn-lt"/>
              </a:rPr>
              <a:t>（一）生存型</a:t>
            </a:r>
            <a:endParaRPr sz="1600" dirty="0">
              <a:solidFill>
                <a:schemeClr val="tx2"/>
              </a:solidFill>
              <a:cs typeface="+mn-ea"/>
              <a:sym typeface="+mn-lt"/>
            </a:endParaRPr>
          </a:p>
          <a:p>
            <a:pPr fontAlgn="auto">
              <a:lnSpc>
                <a:spcPct val="130000"/>
              </a:lnSpc>
            </a:pPr>
            <a:r>
              <a:rPr sz="1600" dirty="0">
                <a:solidFill>
                  <a:schemeClr val="tx2"/>
                </a:solidFill>
                <a:cs typeface="+mn-ea"/>
                <a:sym typeface="+mn-lt"/>
              </a:rPr>
              <a:t>这种类型的创业者，最初或许根本就没什么创业的概念以及伟大的理想与梦想，</a:t>
            </a:r>
            <a:endParaRPr sz="1600" dirty="0">
              <a:solidFill>
                <a:schemeClr val="tx2"/>
              </a:solidFill>
              <a:cs typeface="+mn-ea"/>
              <a:sym typeface="+mn-lt"/>
            </a:endParaRPr>
          </a:p>
          <a:p>
            <a:pPr fontAlgn="auto">
              <a:lnSpc>
                <a:spcPct val="130000"/>
              </a:lnSpc>
            </a:pPr>
            <a:r>
              <a:rPr sz="1600" dirty="0">
                <a:solidFill>
                  <a:schemeClr val="tx2"/>
                </a:solidFill>
                <a:cs typeface="+mn-ea"/>
                <a:sym typeface="+mn-lt"/>
              </a:rPr>
              <a:t>只是出于生存的渴望与责任，凭自己的勤劳、努力与节俭，在生存的道路上不断积累财富、经验、品格、人脉，然后不断做大做强</a:t>
            </a:r>
            <a:r>
              <a:rPr lang="zh-CN" sz="1600" dirty="0">
                <a:solidFill>
                  <a:schemeClr val="tx2"/>
                </a:solidFill>
                <a:cs typeface="+mn-ea"/>
                <a:sym typeface="+mn-lt"/>
              </a:rPr>
              <a:t>。</a:t>
            </a:r>
            <a:endParaRPr lang="zh-CN" sz="1600" dirty="0">
              <a:solidFill>
                <a:schemeClr val="tx2"/>
              </a:solidFill>
              <a:effectLst/>
              <a:cs typeface="+mn-ea"/>
              <a:sym typeface="+mn-lt"/>
            </a:endParaRPr>
          </a:p>
        </p:txBody>
      </p:sp>
      <p:sp>
        <p:nvSpPr>
          <p:cNvPr id="23" name="矩形 22"/>
          <p:cNvSpPr/>
          <p:nvPr/>
        </p:nvSpPr>
        <p:spPr>
          <a:xfrm>
            <a:off x="6276704" y="2288446"/>
            <a:ext cx="5619750" cy="1370965"/>
          </a:xfrm>
          <a:prstGeom prst="rect">
            <a:avLst/>
          </a:prstGeom>
        </p:spPr>
        <p:txBody>
          <a:bodyPr wrap="square">
            <a:spAutoFit/>
          </a:bodyPr>
          <a:lstStyle/>
          <a:p>
            <a:pPr fontAlgn="auto">
              <a:lnSpc>
                <a:spcPct val="130000"/>
              </a:lnSpc>
            </a:pPr>
            <a:r>
              <a:rPr sz="1600" dirty="0">
                <a:solidFill>
                  <a:schemeClr val="tx2"/>
                </a:solidFill>
                <a:cs typeface="+mn-ea"/>
                <a:sym typeface="+mn-lt"/>
              </a:rPr>
              <a:t>（二）投机型</a:t>
            </a:r>
            <a:endParaRPr sz="1600" dirty="0">
              <a:solidFill>
                <a:schemeClr val="tx2"/>
              </a:solidFill>
              <a:cs typeface="+mn-ea"/>
              <a:sym typeface="+mn-lt"/>
            </a:endParaRPr>
          </a:p>
          <a:p>
            <a:pPr fontAlgn="auto">
              <a:lnSpc>
                <a:spcPct val="130000"/>
              </a:lnSpc>
            </a:pPr>
            <a:r>
              <a:rPr sz="1600" dirty="0">
                <a:solidFill>
                  <a:schemeClr val="tx2"/>
                </a:solidFill>
                <a:cs typeface="+mn-ea"/>
                <a:sym typeface="+mn-lt"/>
              </a:rPr>
              <a:t>这种类型的创业者，不一定有生存的顾虑，而更多可能是对金钱与财富的渴望，甚至可能是贪婪，利用特权或政策的漏洞进行利益的牟取。</a:t>
            </a:r>
            <a:endParaRPr lang="zh-CN" altLang="en-US" sz="1600" dirty="0">
              <a:solidFill>
                <a:schemeClr val="tx2"/>
              </a:solidFill>
              <a:effectLst/>
              <a:cs typeface="+mn-ea"/>
              <a:sym typeface="+mn-lt"/>
            </a:endParaRPr>
          </a:p>
        </p:txBody>
      </p:sp>
      <p:sp>
        <p:nvSpPr>
          <p:cNvPr id="24" name="矩形 23"/>
          <p:cNvSpPr/>
          <p:nvPr/>
        </p:nvSpPr>
        <p:spPr>
          <a:xfrm>
            <a:off x="5306060" y="3613785"/>
            <a:ext cx="6675755" cy="1050925"/>
          </a:xfrm>
          <a:prstGeom prst="rect">
            <a:avLst/>
          </a:prstGeom>
        </p:spPr>
        <p:txBody>
          <a:bodyPr wrap="square">
            <a:spAutoFit/>
          </a:bodyPr>
          <a:lstStyle/>
          <a:p>
            <a:pPr fontAlgn="auto">
              <a:lnSpc>
                <a:spcPct val="130000"/>
              </a:lnSpc>
            </a:pPr>
            <a:r>
              <a:rPr sz="1600" dirty="0">
                <a:solidFill>
                  <a:schemeClr val="tx2"/>
                </a:solidFill>
                <a:cs typeface="+mn-ea"/>
                <a:sym typeface="+mn-lt"/>
              </a:rPr>
              <a:t>（三）兄弟型</a:t>
            </a:r>
            <a:endParaRPr sz="1600" dirty="0">
              <a:solidFill>
                <a:schemeClr val="tx2"/>
              </a:solidFill>
              <a:cs typeface="+mn-ea"/>
              <a:sym typeface="+mn-lt"/>
            </a:endParaRPr>
          </a:p>
          <a:p>
            <a:pPr fontAlgn="auto">
              <a:lnSpc>
                <a:spcPct val="130000"/>
              </a:lnSpc>
            </a:pPr>
            <a:r>
              <a:rPr sz="1600" dirty="0">
                <a:solidFill>
                  <a:schemeClr val="tx2"/>
                </a:solidFill>
                <a:cs typeface="+mn-ea"/>
                <a:sym typeface="+mn-lt"/>
              </a:rPr>
              <a:t>顾名思义，这种创业者由几个情投意合的兄弟或朋友共同创建，有的是为生存，有的是为了兴趣，有的是为了梦想，有的是机缘巧合，等等。</a:t>
            </a:r>
            <a:endParaRPr lang="zh-CN" altLang="en-US" sz="1600" dirty="0">
              <a:solidFill>
                <a:schemeClr val="tx2"/>
              </a:solidFill>
              <a:effectLst/>
              <a:cs typeface="+mn-ea"/>
              <a:sym typeface="+mn-lt"/>
            </a:endParaRPr>
          </a:p>
        </p:txBody>
      </p:sp>
      <p:sp>
        <p:nvSpPr>
          <p:cNvPr id="25" name="矩形 24"/>
          <p:cNvSpPr/>
          <p:nvPr/>
        </p:nvSpPr>
        <p:spPr>
          <a:xfrm>
            <a:off x="6362065" y="4712527"/>
            <a:ext cx="5619750" cy="1050925"/>
          </a:xfrm>
          <a:prstGeom prst="rect">
            <a:avLst/>
          </a:prstGeom>
        </p:spPr>
        <p:txBody>
          <a:bodyPr wrap="square">
            <a:spAutoFit/>
          </a:bodyPr>
          <a:lstStyle/>
          <a:p>
            <a:pPr fontAlgn="auto">
              <a:lnSpc>
                <a:spcPct val="130000"/>
              </a:lnSpc>
            </a:pPr>
            <a:r>
              <a:rPr sz="1600" dirty="0">
                <a:solidFill>
                  <a:schemeClr val="tx2"/>
                </a:solidFill>
                <a:cs typeface="+mn-ea"/>
                <a:sym typeface="+mn-lt"/>
              </a:rPr>
              <a:t>（四）梦想型</a:t>
            </a:r>
            <a:endParaRPr sz="1600" dirty="0">
              <a:solidFill>
                <a:schemeClr val="tx2"/>
              </a:solidFill>
              <a:cs typeface="+mn-ea"/>
              <a:sym typeface="+mn-lt"/>
            </a:endParaRPr>
          </a:p>
          <a:p>
            <a:pPr fontAlgn="auto">
              <a:lnSpc>
                <a:spcPct val="130000"/>
              </a:lnSpc>
            </a:pPr>
            <a:r>
              <a:rPr sz="1600" dirty="0">
                <a:solidFill>
                  <a:schemeClr val="tx2"/>
                </a:solidFill>
                <a:cs typeface="+mn-ea"/>
                <a:sym typeface="+mn-lt"/>
              </a:rPr>
              <a:t>这种创业者，执着于心中的梦想与目标，充满超强的激情、活力与精力，但他可能没有什么特别的权势与财富积累</a:t>
            </a:r>
            <a:r>
              <a:rPr lang="zh-CN" sz="1600" dirty="0">
                <a:solidFill>
                  <a:schemeClr val="tx2"/>
                </a:solidFill>
                <a:cs typeface="+mn-ea"/>
                <a:sym typeface="+mn-lt"/>
              </a:rPr>
              <a:t>。</a:t>
            </a:r>
            <a:endParaRPr lang="zh-CN" sz="1600" dirty="0">
              <a:solidFill>
                <a:schemeClr val="tx2"/>
              </a:solidFill>
              <a:effectLst/>
              <a:cs typeface="+mn-ea"/>
              <a:sym typeface="+mn-lt"/>
            </a:endParaRPr>
          </a:p>
        </p:txBody>
      </p:sp>
      <p:sp>
        <p:nvSpPr>
          <p:cNvPr id="26" name="矩形 25"/>
          <p:cNvSpPr/>
          <p:nvPr/>
        </p:nvSpPr>
        <p:spPr>
          <a:xfrm>
            <a:off x="4769485" y="5763260"/>
            <a:ext cx="7047865" cy="1050925"/>
          </a:xfrm>
          <a:prstGeom prst="rect">
            <a:avLst/>
          </a:prstGeom>
        </p:spPr>
        <p:txBody>
          <a:bodyPr wrap="square">
            <a:spAutoFit/>
          </a:bodyPr>
          <a:lstStyle/>
          <a:p>
            <a:pPr fontAlgn="auto">
              <a:lnSpc>
                <a:spcPct val="130000"/>
              </a:lnSpc>
            </a:pPr>
            <a:r>
              <a:rPr sz="1600">
                <a:solidFill>
                  <a:schemeClr val="tx2"/>
                </a:solidFill>
                <a:cs typeface="+mn-ea"/>
                <a:sym typeface="+mn-lt"/>
              </a:rPr>
              <a:t>（五）投资型</a:t>
            </a:r>
            <a:endParaRPr sz="1600">
              <a:solidFill>
                <a:schemeClr val="tx2"/>
              </a:solidFill>
              <a:cs typeface="+mn-ea"/>
              <a:sym typeface="+mn-lt"/>
            </a:endParaRPr>
          </a:p>
          <a:p>
            <a:pPr fontAlgn="auto">
              <a:lnSpc>
                <a:spcPct val="130000"/>
              </a:lnSpc>
            </a:pPr>
            <a:r>
              <a:rPr sz="1600">
                <a:solidFill>
                  <a:schemeClr val="tx2"/>
                </a:solidFill>
                <a:cs typeface="+mn-ea"/>
                <a:sym typeface="+mn-lt"/>
              </a:rPr>
              <a:t>这种创业者，对财富的聚集与对未来的掌握永不满足，早已不存在生存与理想追求的问题，更多是某种理念或生活的升华，这已是创业的最高境界了。</a:t>
            </a:r>
            <a:endParaRPr lang="zh-CN" altLang="en-US" sz="1600" dirty="0">
              <a:solidFill>
                <a:schemeClr val="tx2"/>
              </a:solidFill>
              <a:effectLst/>
              <a:cs typeface="+mn-ea"/>
              <a:sym typeface="+mn-lt"/>
            </a:endParaRPr>
          </a:p>
        </p:txBody>
      </p:sp>
      <p:sp>
        <p:nvSpPr>
          <p:cNvPr id="27" name="矩形 26"/>
          <p:cNvSpPr/>
          <p:nvPr/>
        </p:nvSpPr>
        <p:spPr>
          <a:xfrm>
            <a:off x="190500" y="3613785"/>
            <a:ext cx="1339215" cy="922020"/>
          </a:xfrm>
          <a:prstGeom prst="rect">
            <a:avLst/>
          </a:prstGeom>
        </p:spPr>
        <p:txBody>
          <a:bodyPr wrap="square">
            <a:spAutoFit/>
          </a:bodyPr>
          <a:lstStyle/>
          <a:p>
            <a:pPr algn="l"/>
            <a:r>
              <a:rPr lang="zh-CN" altLang="en-US" b="1" dirty="0">
                <a:solidFill>
                  <a:schemeClr val="bg1"/>
                </a:solidFill>
                <a:cs typeface="+mn-ea"/>
                <a:sym typeface="+mn-lt"/>
              </a:rPr>
              <a:t>创业总体来说分以下五个类型。</a:t>
            </a:r>
            <a:endParaRPr lang="zh-CN" altLang="en-US" b="1" dirty="0">
              <a:solidFill>
                <a:schemeClr val="bg1"/>
              </a:solidFill>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94245" y="883920"/>
            <a:ext cx="4076700" cy="582930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 name="矩形 2"/>
          <p:cNvSpPr/>
          <p:nvPr/>
        </p:nvSpPr>
        <p:spPr>
          <a:xfrm>
            <a:off x="5959475" y="0"/>
            <a:ext cx="273050" cy="6858000"/>
          </a:xfrm>
          <a:prstGeom prst="rect">
            <a:avLst/>
          </a:prstGeom>
          <a:solidFill>
            <a:srgbClr val="00669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6" name="矩形 5"/>
          <p:cNvSpPr/>
          <p:nvPr/>
        </p:nvSpPr>
        <p:spPr>
          <a:xfrm>
            <a:off x="885190" y="883920"/>
            <a:ext cx="4013835" cy="5829300"/>
          </a:xfrm>
          <a:prstGeom prst="rect">
            <a:avLst/>
          </a:prstGeom>
          <a:solidFill>
            <a:srgbClr val="00669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11" name="文本框 10"/>
          <p:cNvSpPr txBox="1"/>
          <p:nvPr/>
        </p:nvSpPr>
        <p:spPr>
          <a:xfrm>
            <a:off x="940435" y="1047115"/>
            <a:ext cx="3903980" cy="5262245"/>
          </a:xfrm>
          <a:prstGeom prst="rect">
            <a:avLst/>
          </a:prstGeom>
          <a:noFill/>
        </p:spPr>
        <p:txBody>
          <a:bodyPr wrap="square" rtlCol="0">
            <a:spAutoFit/>
          </a:bodyPr>
          <a:lstStyle/>
          <a:p>
            <a:pPr fontAlgn="auto">
              <a:lnSpc>
                <a:spcPct val="150000"/>
              </a:lnSpc>
            </a:pPr>
            <a:r>
              <a:rPr sz="1600" dirty="0">
                <a:solidFill>
                  <a:schemeClr val="bg1"/>
                </a:solidFill>
                <a:latin typeface="+mn-ea"/>
                <a:cs typeface="+mn-ea"/>
                <a:sym typeface="+mn-lt"/>
              </a:rPr>
              <a:t>（一）创业方法</a:t>
            </a:r>
            <a:endParaRPr sz="1600" dirty="0">
              <a:solidFill>
                <a:schemeClr val="bg1"/>
              </a:solidFill>
              <a:latin typeface="+mn-ea"/>
              <a:cs typeface="+mn-ea"/>
              <a:sym typeface="+mn-lt"/>
            </a:endParaRPr>
          </a:p>
          <a:p>
            <a:pPr fontAlgn="auto">
              <a:lnSpc>
                <a:spcPct val="150000"/>
              </a:lnSpc>
            </a:pPr>
            <a:r>
              <a:rPr lang="zh-CN" altLang="en-US" sz="1600" dirty="0">
                <a:solidFill>
                  <a:schemeClr val="bg1"/>
                </a:solidFill>
                <a:latin typeface="+mn-ea"/>
                <a:cs typeface="+mn-ea"/>
                <a:sym typeface="+mn-lt"/>
              </a:rPr>
              <a:t>越是伟大的创业想法越是会带来挥之不去的痛苦，让创业者彻夜难眠。只有在创业思路逐渐明朗成型后，痛苦可能才会稍微减轻一点儿。但是创业者所要承受的困扰，付出的汗水甚至流下的泪水却不会就此结束。在痛苦的创业过程中，创业者应该了解以下几点内容，以期可以让创业之路轻松一些。</a:t>
            </a:r>
            <a:endParaRPr lang="zh-CN" altLang="en-US" sz="1600" dirty="0">
              <a:solidFill>
                <a:schemeClr val="bg1"/>
              </a:solidFill>
              <a:latin typeface="+mn-ea"/>
              <a:cs typeface="+mn-ea"/>
              <a:sym typeface="+mn-lt"/>
            </a:endParaRPr>
          </a:p>
          <a:p>
            <a:pPr fontAlgn="auto">
              <a:lnSpc>
                <a:spcPct val="150000"/>
              </a:lnSpc>
            </a:pPr>
            <a:r>
              <a:rPr lang="zh-CN" altLang="en-US" sz="1600" dirty="0">
                <a:solidFill>
                  <a:schemeClr val="bg1"/>
                </a:solidFill>
                <a:latin typeface="+mn-ea"/>
                <a:cs typeface="+mn-ea"/>
                <a:sym typeface="+mn-lt"/>
              </a:rPr>
              <a:t>1. 借鉴2. 目标明确</a:t>
            </a:r>
            <a:endParaRPr lang="zh-CN" altLang="en-US" sz="1600" dirty="0">
              <a:solidFill>
                <a:schemeClr val="bg1"/>
              </a:solidFill>
              <a:latin typeface="+mn-ea"/>
              <a:cs typeface="+mn-ea"/>
              <a:sym typeface="+mn-lt"/>
            </a:endParaRPr>
          </a:p>
          <a:p>
            <a:pPr fontAlgn="auto">
              <a:lnSpc>
                <a:spcPct val="150000"/>
              </a:lnSpc>
            </a:pPr>
            <a:r>
              <a:rPr lang="zh-CN" altLang="en-US" sz="1600" dirty="0">
                <a:solidFill>
                  <a:schemeClr val="bg1"/>
                </a:solidFill>
                <a:latin typeface="+mn-ea"/>
                <a:cs typeface="+mn-ea"/>
                <a:sym typeface="+mn-lt"/>
              </a:rPr>
              <a:t>3. 地理位置4. 数据</a:t>
            </a:r>
            <a:endParaRPr lang="zh-CN" altLang="en-US" sz="1600" dirty="0">
              <a:solidFill>
                <a:schemeClr val="bg1"/>
              </a:solidFill>
              <a:latin typeface="+mn-ea"/>
              <a:cs typeface="+mn-ea"/>
              <a:sym typeface="+mn-lt"/>
            </a:endParaRPr>
          </a:p>
          <a:p>
            <a:pPr fontAlgn="auto">
              <a:lnSpc>
                <a:spcPct val="150000"/>
              </a:lnSpc>
            </a:pPr>
            <a:r>
              <a:rPr lang="zh-CN" altLang="en-US" sz="1600" dirty="0">
                <a:solidFill>
                  <a:schemeClr val="bg1"/>
                </a:solidFill>
                <a:latin typeface="+mn-ea"/>
                <a:cs typeface="+mn-ea"/>
                <a:sym typeface="+mn-lt"/>
              </a:rPr>
              <a:t>5. 一步到位6. 销售额</a:t>
            </a:r>
            <a:endParaRPr lang="zh-CN" altLang="en-US" sz="1600" dirty="0">
              <a:solidFill>
                <a:schemeClr val="bg1"/>
              </a:solidFill>
              <a:latin typeface="+mn-ea"/>
              <a:cs typeface="+mn-ea"/>
              <a:sym typeface="+mn-lt"/>
            </a:endParaRPr>
          </a:p>
          <a:p>
            <a:pPr fontAlgn="auto">
              <a:lnSpc>
                <a:spcPct val="150000"/>
              </a:lnSpc>
            </a:pPr>
            <a:r>
              <a:rPr lang="zh-CN" altLang="en-US" sz="1600" dirty="0">
                <a:solidFill>
                  <a:schemeClr val="bg1"/>
                </a:solidFill>
                <a:latin typeface="+mn-ea"/>
                <a:cs typeface="+mn-ea"/>
                <a:sym typeface="+mn-lt"/>
              </a:rPr>
              <a:t>7. 创造价值8. 生活规划</a:t>
            </a:r>
            <a:endParaRPr lang="zh-CN" altLang="en-US" sz="1600" dirty="0">
              <a:solidFill>
                <a:schemeClr val="bg1"/>
              </a:solidFill>
              <a:latin typeface="+mn-ea"/>
              <a:cs typeface="+mn-ea"/>
              <a:sym typeface="+mn-lt"/>
            </a:endParaRPr>
          </a:p>
          <a:p>
            <a:pPr fontAlgn="auto">
              <a:lnSpc>
                <a:spcPct val="150000"/>
              </a:lnSpc>
            </a:pPr>
            <a:r>
              <a:rPr lang="zh-CN" altLang="en-US" sz="1600" dirty="0">
                <a:solidFill>
                  <a:schemeClr val="bg1"/>
                </a:solidFill>
                <a:latin typeface="+mn-ea"/>
                <a:cs typeface="+mn-ea"/>
                <a:sym typeface="+mn-lt"/>
              </a:rPr>
              <a:t>9. 进退</a:t>
            </a:r>
            <a:endParaRPr lang="zh-CN" altLang="en-US" sz="1600" dirty="0">
              <a:solidFill>
                <a:schemeClr val="bg1"/>
              </a:solidFill>
              <a:latin typeface="+mn-ea"/>
              <a:cs typeface="+mn-ea"/>
              <a:sym typeface="+mn-lt"/>
            </a:endParaRPr>
          </a:p>
        </p:txBody>
      </p:sp>
      <p:sp>
        <p:nvSpPr>
          <p:cNvPr id="15" name="TextBox 6"/>
          <p:cNvSpPr txBox="1">
            <a:spLocks noChangeArrowheads="1"/>
          </p:cNvSpPr>
          <p:nvPr/>
        </p:nvSpPr>
        <p:spPr bwMode="auto">
          <a:xfrm>
            <a:off x="252095" y="170180"/>
            <a:ext cx="496379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四、创业方法与创业注意事项</a:t>
            </a:r>
            <a:endParaRPr lang="zh-CN" altLang="en-US" sz="2665" dirty="0">
              <a:solidFill>
                <a:schemeClr val="tx2">
                  <a:lumMod val="75000"/>
                </a:schemeClr>
              </a:solidFill>
              <a:cs typeface="+mn-ea"/>
              <a:sym typeface="+mn-lt"/>
            </a:endParaRPr>
          </a:p>
        </p:txBody>
      </p:sp>
      <p:sp>
        <p:nvSpPr>
          <p:cNvPr id="4" name="文本框 3"/>
          <p:cNvSpPr txBox="1"/>
          <p:nvPr/>
        </p:nvSpPr>
        <p:spPr>
          <a:xfrm>
            <a:off x="7907020" y="1167130"/>
            <a:ext cx="2695575" cy="2584450"/>
          </a:xfrm>
          <a:prstGeom prst="rect">
            <a:avLst/>
          </a:prstGeom>
          <a:noFill/>
        </p:spPr>
        <p:txBody>
          <a:bodyPr wrap="square" rtlCol="0">
            <a:spAutoFit/>
          </a:bodyPr>
          <a:p>
            <a:pPr fontAlgn="auto">
              <a:lnSpc>
                <a:spcPct val="150000"/>
              </a:lnSpc>
            </a:pPr>
            <a:r>
              <a:rPr lang="zh-CN" altLang="en-US"/>
              <a:t>（二）创业注意事项</a:t>
            </a:r>
            <a:endParaRPr lang="zh-CN" altLang="en-US"/>
          </a:p>
          <a:p>
            <a:pPr fontAlgn="auto">
              <a:lnSpc>
                <a:spcPct val="150000"/>
              </a:lnSpc>
            </a:pPr>
            <a:r>
              <a:rPr lang="zh-CN" altLang="en-US"/>
              <a:t>1. 明确市场</a:t>
            </a:r>
            <a:endParaRPr lang="zh-CN" altLang="en-US"/>
          </a:p>
          <a:p>
            <a:pPr fontAlgn="auto">
              <a:lnSpc>
                <a:spcPct val="150000"/>
              </a:lnSpc>
            </a:pPr>
            <a:r>
              <a:rPr lang="zh-CN" altLang="en-US"/>
              <a:t>2. 评估自身的资金</a:t>
            </a:r>
            <a:endParaRPr lang="zh-CN" altLang="en-US"/>
          </a:p>
          <a:p>
            <a:pPr fontAlgn="auto">
              <a:lnSpc>
                <a:spcPct val="150000"/>
              </a:lnSpc>
            </a:pPr>
            <a:r>
              <a:rPr lang="zh-CN" altLang="en-US"/>
              <a:t>3. 慎选行业</a:t>
            </a:r>
            <a:endParaRPr lang="zh-CN" altLang="en-US"/>
          </a:p>
          <a:p>
            <a:pPr fontAlgn="auto">
              <a:lnSpc>
                <a:spcPct val="150000"/>
              </a:lnSpc>
            </a:pPr>
            <a:r>
              <a:rPr lang="zh-CN" altLang="en-US"/>
              <a:t>4. 勿盲目创业</a:t>
            </a:r>
            <a:endParaRPr lang="zh-CN" altLang="en-US"/>
          </a:p>
          <a:p>
            <a:pPr fontAlgn="auto">
              <a:lnSpc>
                <a:spcPct val="150000"/>
              </a:lnSpc>
            </a:pPr>
            <a:r>
              <a:rPr lang="zh-CN" altLang="en-US"/>
              <a:t>5. 长期坚持的信念</a:t>
            </a:r>
            <a:endParaRPr lang="zh-CN" altLang="en-US"/>
          </a:p>
        </p:txBody>
      </p:sp>
      <p:pic>
        <p:nvPicPr>
          <p:cNvPr id="5" name="图片 4"/>
          <p:cNvPicPr>
            <a:picLocks noChangeAspect="1"/>
          </p:cNvPicPr>
          <p:nvPr>
            <p:custDataLst>
              <p:tags r:id="rId1"/>
            </p:custDataLst>
          </p:nvPr>
        </p:nvPicPr>
        <p:blipFill>
          <a:blip r:embed="rId2"/>
          <a:stretch>
            <a:fillRect/>
          </a:stretch>
        </p:blipFill>
        <p:spPr>
          <a:xfrm>
            <a:off x="7846060" y="3916680"/>
            <a:ext cx="2674620" cy="239268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02</a:t>
            </a:r>
            <a:endParaRPr lang="zh-CN" altLang="en-US" sz="3200" dirty="0">
              <a:solidFill>
                <a:srgbClr val="006699"/>
              </a:solidFill>
              <a:cs typeface="+mn-ea"/>
              <a:sym typeface="+mn-lt"/>
            </a:endParaRPr>
          </a:p>
        </p:txBody>
      </p:sp>
      <p:sp>
        <p:nvSpPr>
          <p:cNvPr id="6" name="文本框 11"/>
          <p:cNvSpPr txBox="1"/>
          <p:nvPr/>
        </p:nvSpPr>
        <p:spPr>
          <a:xfrm>
            <a:off x="9851571" y="3113313"/>
            <a:ext cx="2140169"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创业精神</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sld>
</file>

<file path=ppt/tags/tag1.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UNIT_PLACING_PICTURE_USER_VIEWPORT" val="{&quot;height&quot;:3768,&quot;width&quot;:42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5bral24">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5bral24">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i40e3la">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2580</Words>
  <Application>WPS 演示</Application>
  <PresentationFormat>宽屏</PresentationFormat>
  <Paragraphs>211</Paragraphs>
  <Slides>17</Slides>
  <Notes>0</Notes>
  <HiddenSlides>0</HiddenSlides>
  <MMClips>0</MMClips>
  <ScaleCrop>false</ScaleCrop>
  <HeadingPairs>
    <vt:vector size="6" baseType="variant">
      <vt:variant>
        <vt:lpstr>已用的字体</vt:lpstr>
      </vt:variant>
      <vt:variant>
        <vt:i4>6</vt:i4>
      </vt:variant>
      <vt:variant>
        <vt:lpstr>主题</vt:lpstr>
      </vt:variant>
      <vt:variant>
        <vt:i4>3</vt:i4>
      </vt:variant>
      <vt:variant>
        <vt:lpstr>幻灯片标题</vt:lpstr>
      </vt:variant>
      <vt:variant>
        <vt:i4>17</vt:i4>
      </vt:variant>
    </vt:vector>
  </HeadingPairs>
  <TitlesOfParts>
    <vt:vector size="26" baseType="lpstr">
      <vt:lpstr>Arial</vt:lpstr>
      <vt:lpstr>宋体</vt:lpstr>
      <vt:lpstr>Wingdings</vt:lpstr>
      <vt:lpstr>微软雅黑</vt:lpstr>
      <vt:lpstr>Arial Unicode MS</vt:lpstr>
      <vt:lpstr>Calibri</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单金枝</cp:lastModifiedBy>
  <cp:revision>37</cp:revision>
  <dcterms:created xsi:type="dcterms:W3CDTF">2018-02-08T06:47:00Z</dcterms:created>
  <dcterms:modified xsi:type="dcterms:W3CDTF">2021-08-30T00:47:17Z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KSOTemplateUUID">
    <vt:lpwstr>v1.0_mb_19SNATfNHVFkyMQaDJB7Ew==</vt:lpwstr>
  </property>
  <property fmtid="{D5CDD505-2E9C-101B-9397-08002B2CF9AE}" pid="4" name="ICV">
    <vt:lpwstr>E213E5A854FC42BC94029616C4943D07</vt:lpwstr>
  </property>
</Properties>
</file>